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6" r:id="rId2"/>
    <p:sldId id="331" r:id="rId3"/>
    <p:sldId id="332" r:id="rId4"/>
    <p:sldId id="344" r:id="rId5"/>
    <p:sldId id="345" r:id="rId6"/>
    <p:sldId id="319" r:id="rId7"/>
    <p:sldId id="320" r:id="rId8"/>
    <p:sldId id="321" r:id="rId9"/>
    <p:sldId id="334" r:id="rId10"/>
    <p:sldId id="330" r:id="rId11"/>
    <p:sldId id="329" r:id="rId12"/>
    <p:sldId id="256" r:id="rId13"/>
    <p:sldId id="384" r:id="rId14"/>
    <p:sldId id="311" r:id="rId15"/>
    <p:sldId id="323" r:id="rId16"/>
    <p:sldId id="337" r:id="rId17"/>
    <p:sldId id="310" r:id="rId18"/>
    <p:sldId id="326" r:id="rId19"/>
    <p:sldId id="389" r:id="rId20"/>
    <p:sldId id="387" r:id="rId21"/>
    <p:sldId id="312" r:id="rId22"/>
    <p:sldId id="327" r:id="rId23"/>
    <p:sldId id="303" r:id="rId24"/>
    <p:sldId id="302" r:id="rId25"/>
    <p:sldId id="301" r:id="rId26"/>
    <p:sldId id="388" r:id="rId27"/>
    <p:sldId id="307" r:id="rId28"/>
    <p:sldId id="305" r:id="rId29"/>
    <p:sldId id="285" r:id="rId30"/>
    <p:sldId id="391" r:id="rId31"/>
    <p:sldId id="392" r:id="rId32"/>
    <p:sldId id="385" r:id="rId33"/>
    <p:sldId id="390" r:id="rId34"/>
    <p:sldId id="308" r:id="rId35"/>
    <p:sldId id="324" r:id="rId36"/>
    <p:sldId id="314" r:id="rId37"/>
  </p:sldIdLst>
  <p:sldSz cx="9144000" cy="6858000" type="screen4x3"/>
  <p:notesSz cx="6797675" cy="99266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00"/>
    <a:srgbClr val="006600"/>
    <a:srgbClr val="6666FF"/>
    <a:srgbClr val="3399FF"/>
    <a:srgbClr val="00FFFF"/>
    <a:srgbClr val="3366FF"/>
    <a:srgbClr val="0066FF"/>
    <a:srgbClr val="0000FF"/>
    <a:srgbClr val="FF3300"/>
    <a:srgbClr val="00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384" autoAdjust="0"/>
  </p:normalViewPr>
  <p:slideViewPr>
    <p:cSldViewPr>
      <p:cViewPr varScale="1">
        <p:scale>
          <a:sx n="80" d="100"/>
          <a:sy n="80" d="100"/>
        </p:scale>
        <p:origin x="169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9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t" anchorCtr="0" compatLnSpc="1">
            <a:prstTxWarp prst="textNoShape">
              <a:avLst/>
            </a:prstTxWarp>
          </a:bodyPr>
          <a:lstStyle>
            <a:lvl1pPr defTabSz="920209" eaLnBrk="1" hangingPunct="1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5" y="4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t" anchorCtr="0" compatLnSpc="1">
            <a:prstTxWarp prst="textNoShape">
              <a:avLst/>
            </a:prstTxWarp>
          </a:bodyPr>
          <a:lstStyle>
            <a:lvl1pPr algn="r" defTabSz="920209" eaLnBrk="1" hangingPunct="1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429751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b" anchorCtr="0" compatLnSpc="1">
            <a:prstTxWarp prst="textNoShape">
              <a:avLst/>
            </a:prstTxWarp>
          </a:bodyPr>
          <a:lstStyle>
            <a:lvl1pPr defTabSz="920209" eaLnBrk="1" hangingPunct="1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5" y="9429751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b" anchorCtr="0" compatLnSpc="1">
            <a:prstTxWarp prst="textNoShape">
              <a:avLst/>
            </a:prstTxWarp>
          </a:bodyPr>
          <a:lstStyle>
            <a:lvl1pPr algn="r" defTabSz="920209" eaLnBrk="1" hangingPunct="1">
              <a:defRPr sz="1300"/>
            </a:lvl1pPr>
          </a:lstStyle>
          <a:p>
            <a:pPr>
              <a:defRPr/>
            </a:pPr>
            <a:fld id="{DA20F689-B491-4AF1-BC5A-72D9291424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8823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t" anchorCtr="0" compatLnSpc="1">
            <a:prstTxWarp prst="textNoShape">
              <a:avLst/>
            </a:prstTxWarp>
          </a:bodyPr>
          <a:lstStyle>
            <a:lvl1pPr defTabSz="920209" eaLnBrk="1" hangingPunct="1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5" y="4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t" anchorCtr="0" compatLnSpc="1">
            <a:prstTxWarp prst="textNoShape">
              <a:avLst/>
            </a:prstTxWarp>
          </a:bodyPr>
          <a:lstStyle>
            <a:lvl1pPr algn="r" defTabSz="920209" eaLnBrk="1" hangingPunct="1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1363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6468"/>
            <a:ext cx="4981576" cy="446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29751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b" anchorCtr="0" compatLnSpc="1">
            <a:prstTxWarp prst="textNoShape">
              <a:avLst/>
            </a:prstTxWarp>
          </a:bodyPr>
          <a:lstStyle>
            <a:lvl1pPr defTabSz="920209" eaLnBrk="1" hangingPunct="1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5" y="9429751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9" tIns="46036" rIns="92069" bIns="46036" numCol="1" anchor="b" anchorCtr="0" compatLnSpc="1">
            <a:prstTxWarp prst="textNoShape">
              <a:avLst/>
            </a:prstTxWarp>
          </a:bodyPr>
          <a:lstStyle>
            <a:lvl1pPr algn="r" defTabSz="920209" eaLnBrk="1" hangingPunct="1">
              <a:defRPr sz="1300"/>
            </a:lvl1pPr>
          </a:lstStyle>
          <a:p>
            <a:pPr>
              <a:defRPr/>
            </a:pPr>
            <a:fld id="{4F2021B0-AE3C-449A-8DB0-EEFA3EEB7F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8457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512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733" indent="-274550"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1373" indent="-219006"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2556" indent="-219006"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3740" indent="-219006"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0792" indent="-219006" defTabSz="91886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897846" indent="-219006" defTabSz="91886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4900" indent="-219006" defTabSz="91886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1953" indent="-219006" defTabSz="91886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8527F01-4399-465A-A5BC-B34D5B461BD0}" type="slidenum">
              <a:rPr lang="en-US" altLang="ja-JP" sz="1300"/>
              <a:pPr/>
              <a:t>0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4112738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1pPr>
            <a:lvl2pPr marL="742254" indent="-28426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2pPr>
            <a:lvl3pPr marL="1141806" indent="-2274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3pPr>
            <a:lvl4pPr marL="1598211" indent="-2274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4pPr>
            <a:lvl5pPr marL="2054619" indent="-2274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5pPr>
            <a:lvl6pPr marL="2509446" indent="-2274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6pPr>
            <a:lvl7pPr marL="2964272" indent="-2274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7pPr>
            <a:lvl8pPr marL="3419098" indent="-2274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8pPr>
            <a:lvl9pPr marL="3873928" indent="-2274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9pPr>
          </a:lstStyle>
          <a:p>
            <a:pPr>
              <a:spcBef>
                <a:spcPct val="0"/>
              </a:spcBef>
            </a:pPr>
            <a:fld id="{525BC719-240E-6A46-A592-0E39DE79EBBC}" type="slidenum">
              <a:rPr lang="en-US" altLang="ja-JP">
                <a:ea typeface="ＭＳ Ｐゴシック" charset="-128"/>
              </a:rPr>
              <a:pPr>
                <a:spcBef>
                  <a:spcPct val="0"/>
                </a:spcBef>
              </a:pPr>
              <a:t>11</a:t>
            </a:fld>
            <a:endParaRPr lang="en-US" altLang="ja-JP">
              <a:ea typeface="ＭＳ Ｐゴシック" charset="-128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ja-JP" dirty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5319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CACCE-036F-4717-9BD8-ADB42697F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382004-0CA9-4E26-FE36-A5BCDDDD2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F221D5-DA83-7A32-8532-3D563861D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F1FCBE-AA64-6DAC-87DA-935FE1783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9980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003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356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CADC7-0789-831F-4EEA-A30ABD03C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89527D5-30E9-63A9-C303-2EB01D71D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DF501A-DFBC-7862-ADE5-EAA5E9036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FAE80F-3E60-41C5-54CD-D8EA8CA528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0528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5D602-783D-1E7D-E2FE-2B303125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2854603-2A81-1DFC-D8D2-A39F04996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E50D27-AE59-394A-C476-3FD7EDA8B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4778E3-0778-F36E-80E4-5804E991CC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7808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4185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68401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766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717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733" indent="-274550"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1373" indent="-219006"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2556" indent="-219006"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3740" indent="-219006" defTabSz="918868"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0792" indent="-219006" defTabSz="91886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897846" indent="-219006" defTabSz="91886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4900" indent="-219006" defTabSz="91886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1953" indent="-219006" defTabSz="91886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8E8CB62D-37B0-405D-8900-7246B9C3A969}" type="slidenum">
              <a:rPr lang="en-US" altLang="ja-JP" sz="1300"/>
              <a:pPr/>
              <a:t>1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799291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1870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6218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B121D-5AD7-26FC-CD84-FD0FF83B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30043C-12AB-0420-79B5-FFE6F9F9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C5D6BB1-8995-07A2-F8CF-51EF5FE64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0C07FD-E892-1417-C83E-34E239D4F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3723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0198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0254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6024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5536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6365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BE132-6133-08D5-667D-CB04623B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EB1F07-C7BC-F313-0968-3CCD96850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9EE919-8F06-CF96-3EAC-D59F35919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9BAC4A-DA41-1B91-B84D-617BF37A58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3819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BE132-6133-08D5-667D-CB04623B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EB1F07-C7BC-F313-0968-3CCD96850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9EE919-8F06-CF96-3EAC-D59F35919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9BAC4A-DA41-1B91-B84D-617BF37A58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04011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0446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6465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78031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357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57917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43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4961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021B0-AE3C-449A-8DB0-EEFA3EEB7F38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316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5AAFC-E0FB-4B45-8C69-107FFD5FF3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1863850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A9EBD-1689-419B-843C-B7E1E6A8C78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5297743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209800" cy="64008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477000" cy="6400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1E644-9ED2-481A-B90F-CB2709FD2F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0124141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B6A68-6141-4F3E-A447-5761B77E99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2503426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78F71-2179-408B-82DC-4384A06366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2517929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343400" cy="5638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343400" cy="5638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6D272-BF62-4A9A-846A-D9131A2F6D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1625517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CDF63-007F-4EF5-A2C2-5D84ACBA70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944362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/>
              <a:t>交換留学の素晴らしさ</a:t>
            </a: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3B222-79B0-4547-B988-7202EFB2D5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1449006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/>
              <a:t>交換留学の素晴らしさ</a:t>
            </a:r>
            <a:endParaRPr lang="en-US" altLang="ja-JP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0ECBA-B7F2-40F0-AE09-DA00C16C4A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3494998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905D2-E12D-4EAF-AA83-0E5364A106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5404220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35A4D-5E59-4175-A9BD-07E8B225AD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2582528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14400"/>
            <a:ext cx="8839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61352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r>
              <a:rPr lang="ja-JP" altLang="en-US"/>
              <a:t>交換留学の素晴らしさ</a:t>
            </a: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13525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FF"/>
                </a:solidFill>
                <a:latin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99CEB3F6-BC84-448D-BDC6-354E224554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31" name="AutoShape 7"/>
          <p:cNvSpPr>
            <a:spLocks noChangeArrowheads="1"/>
          </p:cNvSpPr>
          <p:nvPr userDrawn="1"/>
        </p:nvSpPr>
        <p:spPr bwMode="auto">
          <a:xfrm>
            <a:off x="76200" y="762000"/>
            <a:ext cx="8991600" cy="10953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CCECFF"/>
              </a:gs>
              <a:gs pos="50000">
                <a:schemeClr val="accent2"/>
              </a:gs>
              <a:gs pos="100000">
                <a:srgbClr val="CCE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79388"/>
            <a:ext cx="1282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G丸ｺﾞｼｯｸM-PRO" panose="020F0600000000000000" pitchFamily="50" charset="-128"/>
          <a:ea typeface="HG丸ｺﾞｼｯｸM-PRO" panose="020F0600000000000000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G丸ｺﾞｼｯｸM-PRO" panose="020F0600000000000000" pitchFamily="50" charset="-128"/>
          <a:ea typeface="HG丸ｺﾞｼｯｸM-PRO" panose="020F0600000000000000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G丸ｺﾞｼｯｸM-PRO" panose="020F0600000000000000" pitchFamily="50" charset="-128"/>
          <a:ea typeface="HG丸ｺﾞｼｯｸM-PRO" panose="020F0600000000000000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G丸ｺﾞｼｯｸM-PRO" panose="020F0600000000000000" pitchFamily="50" charset="-128"/>
          <a:ea typeface="HG丸ｺﾞｼｯｸM-PRO" panose="020F0600000000000000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G丸ｺﾞｼｯｸM-PRO" panose="020F0600000000000000" pitchFamily="50" charset="-128"/>
          <a:ea typeface="HG丸ｺﾞｼｯｸM-PRO" panose="020F0600000000000000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G丸ｺﾞｼｯｸM-PRO" panose="020F0600000000000000" pitchFamily="50" charset="-128"/>
          <a:ea typeface="HG丸ｺﾞｼｯｸM-PRO" panose="020F0600000000000000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G丸ｺﾞｼｯｸM-PRO" panose="020F0600000000000000" pitchFamily="50" charset="-128"/>
          <a:ea typeface="HG丸ｺﾞｼｯｸM-PRO" panose="020F0600000000000000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G丸ｺﾞｼｯｸM-PRO" panose="020F0600000000000000" pitchFamily="50" charset="-128"/>
          <a:ea typeface="HG丸ｺﾞｼｯｸM-PRO" panose="020F0600000000000000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3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838200" y="2204929"/>
            <a:ext cx="7162800" cy="2741823"/>
          </a:xfrm>
          <a:prstGeom prst="rect">
            <a:avLst/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2700000" scaled="1"/>
          </a:gra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240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4100" name="Rectangle 13"/>
          <p:cNvSpPr>
            <a:spLocks noChangeArrowheads="1"/>
          </p:cNvSpPr>
          <p:nvPr/>
        </p:nvSpPr>
        <p:spPr bwMode="auto">
          <a:xfrm>
            <a:off x="1397795" y="2708920"/>
            <a:ext cx="6192688" cy="11387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000" b="1" dirty="0">
                <a:solidFill>
                  <a:srgbClr val="FFFFCC"/>
                </a:solidFill>
                <a:latin typeface="Times New Roman" panose="02020603050405020304" pitchFamily="18" charset="0"/>
              </a:rPr>
              <a:t>青少年交換への誘い</a:t>
            </a:r>
            <a:endParaRPr lang="en-US" altLang="ja-JP" sz="4000" b="1" dirty="0">
              <a:solidFill>
                <a:srgbClr val="FFFF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rgbClr val="FFFFCC"/>
                </a:solidFill>
                <a:latin typeface="Times New Roman" panose="02020603050405020304" pitchFamily="18" charset="0"/>
              </a:rPr>
              <a:t>～地区青少年交換委員会の役割～</a:t>
            </a:r>
            <a:endParaRPr lang="en-US" altLang="ja-JP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39552" y="155424"/>
            <a:ext cx="706384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奉仕の心を未来へつなげよう　　　　　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2024.5.17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卓話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9816" y="1368158"/>
            <a:ext cx="734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　　　桑名中央</a:t>
            </a:r>
            <a:r>
              <a:rPr kumimoji="1" lang="ja-JP" altLang="en-US" sz="3200" dirty="0"/>
              <a:t>ロータリークラブの皆様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37042" y="5445224"/>
            <a:ext cx="2919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b="1" dirty="0"/>
              <a:t>第２６３０地区</a:t>
            </a:r>
            <a:endParaRPr lang="en-US" altLang="ja-JP" sz="1800" b="1" dirty="0"/>
          </a:p>
          <a:p>
            <a:r>
              <a:rPr lang="ja-JP" altLang="en-US" sz="1800" b="1" dirty="0"/>
              <a:t>青少年交換委員会</a:t>
            </a:r>
            <a:endParaRPr lang="en-US" altLang="ja-JP" sz="1800" b="1" dirty="0"/>
          </a:p>
          <a:p>
            <a:r>
              <a:rPr kumimoji="1" lang="ja-JP" altLang="en-US" sz="1800" b="1" dirty="0"/>
              <a:t>　　　</a:t>
            </a:r>
            <a:r>
              <a:rPr lang="ja-JP" altLang="en-US" sz="1800" b="1" dirty="0"/>
              <a:t> 　</a:t>
            </a:r>
            <a:r>
              <a:rPr kumimoji="1" lang="ja-JP" altLang="en-US" sz="1800" b="1" dirty="0"/>
              <a:t>委員長</a:t>
            </a:r>
            <a:r>
              <a:rPr lang="ja-JP" altLang="en-US" sz="1800" b="1" dirty="0"/>
              <a:t>　河人 宗寿</a:t>
            </a:r>
            <a:endParaRPr kumimoji="1" lang="en-US" altLang="ja-JP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88640"/>
            <a:ext cx="73448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00" b="1" dirty="0">
                <a:latin typeface="ＭＳ Ｐゴシック" panose="020B0600070205080204" pitchFamily="50" charset="-128"/>
              </a:rPr>
              <a:t>Ⅳ</a:t>
            </a:r>
            <a:r>
              <a:rPr lang="ja-JP" altLang="en-US" sz="2300" b="1" dirty="0" err="1">
                <a:latin typeface="ＭＳ Ｐゴシック" panose="020B0600070205080204" pitchFamily="50" charset="-128"/>
              </a:rPr>
              <a:t>．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　派遣・受入クラブ、及び地区青少年委員会の役割⑤</a:t>
            </a:r>
            <a:endParaRPr kumimoji="1" lang="ja-JP" altLang="en-US" sz="2300" b="1" dirty="0">
              <a:latin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>
            <a:spLocks/>
          </p:cNvSpPr>
          <p:nvPr/>
        </p:nvSpPr>
        <p:spPr>
          <a:xfrm>
            <a:off x="330573" y="1595620"/>
            <a:ext cx="8498154" cy="431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tIns="0" rtlCol="0" anchor="ctr" anchorCtr="0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400" b="1" dirty="0"/>
              <a:t>日常生活でのトラブル事前予知と対策</a:t>
            </a:r>
            <a:endParaRPr lang="en-US" altLang="ja-JP" sz="2400" b="1" dirty="0"/>
          </a:p>
        </p:txBody>
      </p:sp>
      <p:sp>
        <p:nvSpPr>
          <p:cNvPr id="7" name="テキスト ボックス 6"/>
          <p:cNvSpPr txBox="1">
            <a:spLocks/>
          </p:cNvSpPr>
          <p:nvPr/>
        </p:nvSpPr>
        <p:spPr>
          <a:xfrm>
            <a:off x="336331" y="1013568"/>
            <a:ext cx="8492395" cy="459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tIns="0" rtlCol="0" anchor="ctr" anchorCtr="0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400" b="1" dirty="0"/>
              <a:t>アーリーリターン（早期帰国）の予防</a:t>
            </a:r>
            <a:endParaRPr lang="en-US" altLang="ja-JP" sz="2400" b="1" dirty="0"/>
          </a:p>
        </p:txBody>
      </p:sp>
      <p:sp>
        <p:nvSpPr>
          <p:cNvPr id="8" name="テキスト ボックス 7"/>
          <p:cNvSpPr txBox="1">
            <a:spLocks/>
          </p:cNvSpPr>
          <p:nvPr/>
        </p:nvSpPr>
        <p:spPr>
          <a:xfrm>
            <a:off x="336900" y="4775373"/>
            <a:ext cx="8491827" cy="1965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tIns="0" rtlCol="0" anchor="ctr" anchorCtr="0">
            <a:normAutofit lnSpcReduction="10000"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/>
              <a:t>危機管理（様々なリスク）</a:t>
            </a:r>
            <a:endParaRPr lang="en-US" altLang="ja-JP" sz="2800" b="1" dirty="0"/>
          </a:p>
          <a:p>
            <a:pPr algn="ctr">
              <a:spcBef>
                <a:spcPts val="600"/>
              </a:spcBef>
            </a:pPr>
            <a:r>
              <a:rPr lang="ja-JP" altLang="en-US" sz="2800" b="1" dirty="0">
                <a:solidFill>
                  <a:srgbClr val="0000FF"/>
                </a:solidFill>
              </a:rPr>
              <a:t>虐待・ハラスメント・交通事故・自然災害 </a:t>
            </a:r>
            <a:r>
              <a:rPr lang="en-US" altLang="ja-JP" sz="2800" b="1" dirty="0">
                <a:solidFill>
                  <a:srgbClr val="0000FF"/>
                </a:solidFill>
              </a:rPr>
              <a:t>etc.</a:t>
            </a:r>
          </a:p>
          <a:p>
            <a:pPr algn="ctr">
              <a:spcBef>
                <a:spcPts val="600"/>
              </a:spcBef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</a:rPr>
              <a:t>国際ロータリーのゼロ容認方針（７２時間ルール）</a:t>
            </a:r>
            <a:endParaRPr lang="en-US" altLang="ja-JP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altLang="ja-JP" sz="2800" b="1" dirty="0">
                <a:solidFill>
                  <a:schemeClr val="accent1">
                    <a:lumMod val="50000"/>
                  </a:schemeClr>
                </a:solidFill>
              </a:rPr>
              <a:t>※</a:t>
            </a: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</a:rPr>
              <a:t>　</a:t>
            </a:r>
            <a:r>
              <a:rPr lang="en-US" altLang="ja-JP" sz="2800" b="1" dirty="0">
                <a:solidFill>
                  <a:schemeClr val="accent1">
                    <a:lumMod val="50000"/>
                  </a:schemeClr>
                </a:solidFill>
              </a:rPr>
              <a:t>RI</a:t>
            </a: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</a:rPr>
              <a:t>へ報告（危機管理委員会から）</a:t>
            </a:r>
            <a:endParaRPr lang="en-US" altLang="ja-JP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テキスト ボックス 12"/>
          <p:cNvSpPr txBox="1">
            <a:spLocks/>
          </p:cNvSpPr>
          <p:nvPr/>
        </p:nvSpPr>
        <p:spPr>
          <a:xfrm>
            <a:off x="323528" y="2149174"/>
            <a:ext cx="8505200" cy="2503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tIns="0" rtlCol="0" anchor="ctr" anchorCtr="0">
            <a:noAutofit/>
          </a:bodyPr>
          <a:lstStyle/>
          <a:p>
            <a:r>
              <a:rPr lang="ja-JP" altLang="ja-JP" sz="1800" b="1" dirty="0">
                <a:solidFill>
                  <a:srgbClr val="FF0000"/>
                </a:solidFill>
              </a:rPr>
              <a:t>国際ルール（</a:t>
            </a:r>
            <a:r>
              <a:rPr lang="en-US" altLang="ja-JP" sz="1800" b="1" dirty="0">
                <a:solidFill>
                  <a:srgbClr val="FF0000"/>
                </a:solidFill>
              </a:rPr>
              <a:t>4D</a:t>
            </a:r>
            <a:r>
              <a:rPr lang="ja-JP" altLang="ja-JP" sz="1800" b="1" dirty="0">
                <a:solidFill>
                  <a:srgbClr val="FF0000"/>
                </a:solidFill>
              </a:rPr>
              <a:t>ルール）</a:t>
            </a:r>
            <a:r>
              <a:rPr lang="ja-JP" altLang="en-US" sz="1800" b="1" dirty="0">
                <a:solidFill>
                  <a:srgbClr val="FF0000"/>
                </a:solidFill>
              </a:rPr>
              <a:t>　</a:t>
            </a:r>
            <a:r>
              <a:rPr lang="ja-JP" altLang="en-US" sz="1800" b="1" dirty="0"/>
              <a:t>：　</a:t>
            </a:r>
            <a:r>
              <a:rPr lang="ja-JP" altLang="ja-JP" sz="1800" b="1" dirty="0"/>
              <a:t>交換学生として決してしてはならないこと</a:t>
            </a:r>
            <a:endParaRPr lang="en-US" altLang="ja-JP" sz="1800" b="1" dirty="0"/>
          </a:p>
          <a:p>
            <a:endParaRPr lang="ja-JP" altLang="ja-JP" sz="1600" b="1" dirty="0"/>
          </a:p>
          <a:p>
            <a:r>
              <a:rPr lang="ja-JP" altLang="ja-JP" sz="1800" b="1" dirty="0"/>
              <a:t>・</a:t>
            </a:r>
            <a:r>
              <a:rPr lang="en-US" altLang="ja-JP" sz="1800" b="1" dirty="0">
                <a:solidFill>
                  <a:srgbClr val="FF0000"/>
                </a:solidFill>
              </a:rPr>
              <a:t>Drive</a:t>
            </a:r>
            <a:r>
              <a:rPr lang="ja-JP" altLang="en-US" sz="1800" b="1" dirty="0">
                <a:solidFill>
                  <a:srgbClr val="FF0000"/>
                </a:solidFill>
              </a:rPr>
              <a:t>  　</a:t>
            </a:r>
            <a:r>
              <a:rPr lang="ja-JP" altLang="ja-JP" sz="1800" b="1" dirty="0"/>
              <a:t>：</a:t>
            </a:r>
            <a:r>
              <a:rPr lang="ja-JP" altLang="en-US" sz="1800" b="1" dirty="0"/>
              <a:t>　 </a:t>
            </a:r>
            <a:r>
              <a:rPr lang="ja-JP" altLang="ja-JP" sz="1800" b="1" dirty="0"/>
              <a:t>運転</a:t>
            </a:r>
          </a:p>
          <a:p>
            <a:r>
              <a:rPr lang="ja-JP" altLang="ja-JP" sz="1800" b="1" dirty="0"/>
              <a:t>・</a:t>
            </a:r>
            <a:r>
              <a:rPr lang="en-US" altLang="ja-JP" sz="1800" b="1" dirty="0">
                <a:solidFill>
                  <a:srgbClr val="FF0000"/>
                </a:solidFill>
              </a:rPr>
              <a:t>Drink</a:t>
            </a:r>
            <a:r>
              <a:rPr lang="ja-JP" altLang="en-US" sz="1800" b="1" dirty="0">
                <a:solidFill>
                  <a:srgbClr val="FF0000"/>
                </a:solidFill>
              </a:rPr>
              <a:t> 　</a:t>
            </a:r>
            <a:r>
              <a:rPr lang="ja-JP" altLang="ja-JP" sz="1800" b="1" dirty="0"/>
              <a:t>：</a:t>
            </a:r>
            <a:r>
              <a:rPr lang="ja-JP" altLang="en-US" sz="1800" b="1" dirty="0"/>
              <a:t>　 飲酒</a:t>
            </a:r>
            <a:endParaRPr lang="ja-JP" altLang="ja-JP" sz="1800" b="1" dirty="0"/>
          </a:p>
          <a:p>
            <a:r>
              <a:rPr lang="ja-JP" altLang="ja-JP" sz="1800" b="1" dirty="0"/>
              <a:t>・</a:t>
            </a:r>
            <a:r>
              <a:rPr lang="en-US" altLang="ja-JP" sz="1800" b="1" dirty="0">
                <a:solidFill>
                  <a:srgbClr val="FF0000"/>
                </a:solidFill>
              </a:rPr>
              <a:t>Date</a:t>
            </a:r>
            <a:r>
              <a:rPr lang="ja-JP" altLang="en-US" sz="1800" b="1" dirty="0">
                <a:solidFill>
                  <a:srgbClr val="FF0000"/>
                </a:solidFill>
              </a:rPr>
              <a:t>   　</a:t>
            </a:r>
            <a:r>
              <a:rPr lang="ja-JP" altLang="ja-JP" sz="1800" b="1" dirty="0"/>
              <a:t>：</a:t>
            </a:r>
            <a:r>
              <a:rPr lang="ja-JP" altLang="en-US" sz="1800" b="1" dirty="0"/>
              <a:t>　 親密な男女交際</a:t>
            </a:r>
            <a:endParaRPr lang="ja-JP" altLang="ja-JP" sz="1800" b="1" dirty="0"/>
          </a:p>
          <a:p>
            <a:r>
              <a:rPr lang="ja-JP" altLang="en-US" sz="1800" b="1" dirty="0"/>
              <a:t>・</a:t>
            </a:r>
            <a:r>
              <a:rPr lang="en-US" altLang="ja-JP" sz="1800" b="1" dirty="0">
                <a:solidFill>
                  <a:srgbClr val="FF0000"/>
                </a:solidFill>
              </a:rPr>
              <a:t>Drug</a:t>
            </a:r>
            <a:r>
              <a:rPr lang="ja-JP" altLang="en-US" sz="1800" b="1" dirty="0">
                <a:solidFill>
                  <a:srgbClr val="FF0000"/>
                </a:solidFill>
              </a:rPr>
              <a:t>  　</a:t>
            </a:r>
            <a:r>
              <a:rPr lang="ja-JP" altLang="ja-JP" sz="1800" b="1" dirty="0"/>
              <a:t>：</a:t>
            </a:r>
            <a:r>
              <a:rPr lang="ja-JP" altLang="en-US" sz="1800" b="1" dirty="0"/>
              <a:t>　 喫煙、ドラッグ</a:t>
            </a:r>
            <a:endParaRPr lang="ja-JP" altLang="ja-JP" sz="1800" b="1" dirty="0"/>
          </a:p>
          <a:p>
            <a:endParaRPr lang="en-US" altLang="ja-JP" sz="1600" b="1" dirty="0"/>
          </a:p>
          <a:p>
            <a:r>
              <a:rPr lang="ja-JP" altLang="ja-JP" sz="1600" b="1" dirty="0"/>
              <a:t>上記４項目以外に、</a:t>
            </a:r>
            <a:r>
              <a:rPr lang="ja-JP" altLang="ja-JP" sz="1600" b="1" dirty="0">
                <a:solidFill>
                  <a:srgbClr val="FF0000"/>
                </a:solidFill>
              </a:rPr>
              <a:t>その国の法律を守る、収入のあるアルバイトの禁止、校則を守る</a:t>
            </a:r>
            <a:r>
              <a:rPr lang="ja-JP" altLang="ja-JP" sz="1600" b="1" dirty="0"/>
              <a:t>こと、などがあります。</a:t>
            </a:r>
            <a:r>
              <a:rPr lang="ja-JP" altLang="en-US" sz="1600" b="1" dirty="0"/>
              <a:t>　</a:t>
            </a:r>
            <a:r>
              <a:rPr lang="ja-JP" altLang="ja-JP" sz="1600" b="1" dirty="0"/>
              <a:t>これらを破った場合は強制送還の可能性があります</a:t>
            </a:r>
            <a:r>
              <a:rPr lang="ja-JP" altLang="en-US" sz="1600" b="1" dirty="0"/>
              <a:t>。</a:t>
            </a:r>
            <a:endParaRPr lang="en-US" altLang="ja-JP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477537"/>
              </p:ext>
            </p:extLst>
          </p:nvPr>
        </p:nvGraphicFramePr>
        <p:xfrm>
          <a:off x="215516" y="980728"/>
          <a:ext cx="8712968" cy="5460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6038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67544" y="1412776"/>
            <a:ext cx="8208912" cy="4608512"/>
          </a:xfrm>
          <a:prstGeom prst="rect">
            <a:avLst/>
          </a:prstGeom>
          <a:noFill/>
        </p:spPr>
        <p:txBody>
          <a:bodyPr wrap="square" tIns="0"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2800" dirty="0"/>
              <a:t>Ⅰ.</a:t>
            </a:r>
            <a:r>
              <a:rPr kumimoji="1" lang="ja-JP" altLang="en-US" sz="2800" dirty="0"/>
              <a:t>　青少年交換に関する</a:t>
            </a:r>
            <a:r>
              <a:rPr lang="ja-JP" altLang="en-US" sz="2800" dirty="0"/>
              <a:t>活動</a:t>
            </a:r>
            <a:endParaRPr kumimoji="1" lang="en-US" altLang="ja-JP" sz="2800" dirty="0"/>
          </a:p>
          <a:p>
            <a:pPr>
              <a:spcBef>
                <a:spcPts val="600"/>
              </a:spcBef>
            </a:pPr>
            <a:endParaRPr lang="en-US" altLang="ja-JP" sz="8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　①　各種オリエンテーションの企画・実施　　　</a:t>
            </a:r>
            <a:r>
              <a:rPr lang="ja-JP" altLang="en-US" sz="2400" dirty="0">
                <a:solidFill>
                  <a:srgbClr val="FF0000"/>
                </a:solidFill>
              </a:rPr>
              <a:t>（１２回以上）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kumimoji="1" lang="ja-JP" altLang="en-US" sz="2400" dirty="0">
                <a:solidFill>
                  <a:srgbClr val="FF0000"/>
                </a:solidFill>
              </a:rPr>
              <a:t>　</a:t>
            </a:r>
            <a:r>
              <a:rPr kumimoji="1" lang="ja-JP" altLang="en-US" sz="2400" dirty="0"/>
              <a:t>②　候補学生から派遣学生へ、その手続き</a:t>
            </a:r>
            <a:r>
              <a:rPr lang="ja-JP" altLang="en-US" sz="2400" dirty="0"/>
              <a:t> 　</a:t>
            </a:r>
            <a:r>
              <a:rPr kumimoji="1" lang="ja-JP" altLang="en-US" sz="2400" dirty="0">
                <a:solidFill>
                  <a:srgbClr val="FF0000"/>
                </a:solidFill>
              </a:rPr>
              <a:t>（８月～６月）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kumimoji="1" lang="ja-JP" altLang="en-US" sz="2400" dirty="0"/>
              <a:t>　③　受入学生の手続き・事前交渉から　　　 　</a:t>
            </a:r>
            <a:r>
              <a:rPr kumimoji="1" lang="ja-JP" altLang="en-US" sz="2400" dirty="0">
                <a:solidFill>
                  <a:srgbClr val="FF0000"/>
                </a:solidFill>
              </a:rPr>
              <a:t>（８月～翌７月）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ja-JP" altLang="en-US" sz="2400" dirty="0"/>
              <a:t>④　交換プログラム参加クラブへの対応　</a:t>
            </a:r>
            <a:r>
              <a:rPr lang="ja-JP" altLang="en-US" sz="2400" dirty="0">
                <a:solidFill>
                  <a:srgbClr val="FF0000"/>
                </a:solidFill>
              </a:rPr>
              <a:t> 　　（１年間を通じ）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ja-JP" altLang="en-US" sz="2400" dirty="0"/>
              <a:t>⑤　</a:t>
            </a:r>
            <a:r>
              <a:rPr lang="en-US" altLang="ja-JP" sz="2400" dirty="0"/>
              <a:t>YESS</a:t>
            </a:r>
            <a:r>
              <a:rPr lang="ja-JP" altLang="en-US" sz="2400" dirty="0"/>
              <a:t>サポートシステムへの対応　</a:t>
            </a:r>
            <a:r>
              <a:rPr lang="ja-JP" altLang="en-US" sz="2400" dirty="0">
                <a:solidFill>
                  <a:srgbClr val="FF0000"/>
                </a:solidFill>
              </a:rPr>
              <a:t> 　　　　（１年間を通じ）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endParaRPr lang="en-US" altLang="ja-JP" sz="2800" dirty="0"/>
          </a:p>
          <a:p>
            <a:r>
              <a:rPr kumimoji="1" lang="en-US" altLang="ja-JP" sz="2800" dirty="0"/>
              <a:t>Ⅱ</a:t>
            </a:r>
            <a:r>
              <a:rPr kumimoji="1" lang="ja-JP" altLang="en-US" sz="2800" dirty="0"/>
              <a:t>　危機管理委員会との連携</a:t>
            </a:r>
            <a:r>
              <a:rPr kumimoji="1" lang="en-US" altLang="ja-JP" sz="2400" dirty="0"/>
              <a:t>	</a:t>
            </a:r>
          </a:p>
          <a:p>
            <a:endParaRPr lang="en-US" altLang="ja-JP" sz="900" dirty="0">
              <a:solidFill>
                <a:srgbClr val="0000FF"/>
              </a:solidFill>
            </a:endParaRPr>
          </a:p>
          <a:p>
            <a:r>
              <a:rPr lang="ja-JP" altLang="en-US" sz="2400" dirty="0">
                <a:solidFill>
                  <a:srgbClr val="0000FF"/>
                </a:solidFill>
              </a:rPr>
              <a:t>　　　</a:t>
            </a:r>
            <a:r>
              <a:rPr lang="ja-JP" altLang="en-US" sz="2800" dirty="0">
                <a:solidFill>
                  <a:srgbClr val="0000FF"/>
                </a:solidFill>
              </a:rPr>
              <a:t>・</a:t>
            </a:r>
            <a:r>
              <a:rPr kumimoji="1" lang="ja-JP" altLang="en-US" sz="2800" dirty="0">
                <a:solidFill>
                  <a:srgbClr val="0000FF"/>
                </a:solidFill>
              </a:rPr>
              <a:t>事案発生から解決まで</a:t>
            </a:r>
            <a:endParaRPr kumimoji="1" lang="en-US" altLang="ja-JP" sz="2800" dirty="0">
              <a:solidFill>
                <a:srgbClr val="0000FF"/>
              </a:solidFill>
            </a:endParaRPr>
          </a:p>
          <a:p>
            <a:r>
              <a:rPr kumimoji="1" lang="ja-JP" altLang="en-US" sz="2800" dirty="0">
                <a:solidFill>
                  <a:srgbClr val="0000FF"/>
                </a:solidFill>
              </a:rPr>
              <a:t>　　　　　「７２時間ルール」</a:t>
            </a:r>
            <a:endParaRPr kumimoji="1" lang="en-US" altLang="ja-JP" sz="2800" dirty="0">
              <a:solidFill>
                <a:srgbClr val="0000FF"/>
              </a:solidFill>
            </a:endParaRPr>
          </a:p>
          <a:p>
            <a:r>
              <a:rPr kumimoji="1" lang="ja-JP" altLang="en-US" sz="2800" dirty="0">
                <a:solidFill>
                  <a:srgbClr val="0000FF"/>
                </a:solidFill>
              </a:rPr>
              <a:t>　　　　　「国際ロータリーのゼロ容認方針」</a:t>
            </a:r>
            <a:r>
              <a:rPr lang="ja-JP" altLang="en-US" sz="2800" dirty="0">
                <a:solidFill>
                  <a:srgbClr val="0000FF"/>
                </a:solidFill>
              </a:rPr>
              <a:t>　</a:t>
            </a:r>
            <a:endParaRPr lang="en-US" altLang="ja-JP" sz="2800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7" y="143827"/>
            <a:ext cx="73446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</p:spTree>
    <p:extLst>
      <p:ext uri="{BB962C8B-B14F-4D97-AF65-F5344CB8AC3E}">
        <p14:creationId xmlns:p14="http://schemas.microsoft.com/office/powerpoint/2010/main" val="3750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748" y="2246938"/>
            <a:ext cx="7141620" cy="1225970"/>
          </a:xfrm>
        </p:spPr>
        <p:txBody>
          <a:bodyPr/>
          <a:lstStyle/>
          <a:p>
            <a:pPr eaLnBrk="1" hangingPunct="1"/>
            <a:r>
              <a:rPr lang="en-US" altLang="ja-JP" sz="4000" dirty="0"/>
              <a:t>YESS</a:t>
            </a:r>
            <a:r>
              <a:rPr lang="ja-JP" altLang="en-US" sz="4000" dirty="0"/>
              <a:t>運用マニュアル</a:t>
            </a:r>
            <a:br>
              <a:rPr lang="en-US" altLang="ja-JP" sz="4000" dirty="0"/>
            </a:br>
            <a:r>
              <a:rPr lang="en-US" altLang="ja-JP" sz="4000" dirty="0"/>
              <a:t>RIJYEM</a:t>
            </a:r>
            <a:endParaRPr lang="ja-JP" altLang="en-US" sz="4000" dirty="0"/>
          </a:p>
        </p:txBody>
      </p:sp>
      <p:sp>
        <p:nvSpPr>
          <p:cNvPr id="2" name="テキスト ボックス 1"/>
          <p:cNvSpPr txBox="1"/>
          <p:nvPr/>
        </p:nvSpPr>
        <p:spPr bwMode="auto">
          <a:xfrm>
            <a:off x="395536" y="1801187"/>
            <a:ext cx="7272808" cy="49244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　</a:t>
            </a:r>
            <a:r>
              <a:rPr kumimoji="1" lang="en-US" altLang="ja-JP" dirty="0"/>
              <a:t>Youth Exchange Support System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551064" y="6385798"/>
            <a:ext cx="3868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©2017 RIJYEM. All rights reserved. 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835763E-B3B1-4E5D-BA8D-AB8999DAE40B}"/>
              </a:ext>
            </a:extLst>
          </p:cNvPr>
          <p:cNvGrpSpPr/>
          <p:nvPr/>
        </p:nvGrpSpPr>
        <p:grpSpPr>
          <a:xfrm>
            <a:off x="760903" y="897562"/>
            <a:ext cx="3482037" cy="987158"/>
            <a:chOff x="382709" y="3199585"/>
            <a:chExt cx="3482037" cy="987158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09" y="3199585"/>
              <a:ext cx="3482037" cy="987158"/>
            </a:xfrm>
            <a:prstGeom prst="rect">
              <a:avLst/>
            </a:prstGeom>
            <a:noFill/>
          </p:spPr>
        </p:pic>
        <p:sp>
          <p:nvSpPr>
            <p:cNvPr id="7" name="テキスト ボックス 6"/>
            <p:cNvSpPr txBox="1"/>
            <p:nvPr/>
          </p:nvSpPr>
          <p:spPr bwMode="auto">
            <a:xfrm>
              <a:off x="382709" y="3853591"/>
              <a:ext cx="1512168" cy="292388"/>
            </a:xfrm>
            <a:prstGeom prst="rect">
              <a:avLst/>
            </a:prstGeom>
            <a:solidFill>
              <a:srgbClr val="5286E9"/>
            </a:solidFill>
            <a:ln w="38100" cmpd="dbl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300" dirty="0">
                  <a:solidFill>
                    <a:schemeClr val="bg1"/>
                  </a:solidFill>
                </a:rPr>
                <a:t>RIJYEM</a:t>
              </a: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37312"/>
            <a:ext cx="2133600" cy="4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22B6BEF2-F84F-8642-91FB-971031A0987D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sp>
        <p:nvSpPr>
          <p:cNvPr id="9" name="正方形/長方形 8"/>
          <p:cNvSpPr/>
          <p:nvPr/>
        </p:nvSpPr>
        <p:spPr>
          <a:xfrm>
            <a:off x="676054" y="3537704"/>
            <a:ext cx="7272808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dirty="0"/>
              <a:t>アクセス</a:t>
            </a:r>
            <a:r>
              <a:rPr lang="en-US" altLang="ja-JP" dirty="0"/>
              <a:t>URL</a:t>
            </a:r>
          </a:p>
          <a:p>
            <a:r>
              <a:rPr lang="ja-JP" altLang="en-US" sz="1600" dirty="0">
                <a:latin typeface="+mn-ea"/>
              </a:rPr>
              <a:t>地区用　／ </a:t>
            </a:r>
            <a:r>
              <a:rPr lang="en-US" altLang="ja-JP" sz="1600" dirty="0">
                <a:latin typeface="+mn-ea"/>
              </a:rPr>
              <a:t>https://yess.rijyec.org/mp/rijyec/</a:t>
            </a:r>
          </a:p>
          <a:p>
            <a:r>
              <a:rPr lang="ja-JP" altLang="en-US" sz="1600" dirty="0">
                <a:latin typeface="+mn-ea"/>
              </a:rPr>
              <a:t>学生用　／ </a:t>
            </a:r>
            <a:r>
              <a:rPr lang="en-US" altLang="ja-JP" sz="1600" dirty="0">
                <a:latin typeface="+mn-ea"/>
              </a:rPr>
              <a:t>https://yess.rijyec.org/mp/rijyec/mypage.php</a:t>
            </a:r>
          </a:p>
          <a:p>
            <a:r>
              <a:rPr lang="ja-JP" altLang="en-US" sz="1600" dirty="0">
                <a:latin typeface="+mn-ea"/>
              </a:rPr>
              <a:t>クラブ用／ </a:t>
            </a:r>
            <a:r>
              <a:rPr lang="en-US" altLang="ja-JP" sz="1600" dirty="0">
                <a:latin typeface="+mn-ea"/>
              </a:rPr>
              <a:t>https://yess.rijyec.org/mp/rijyec/mypage.php</a:t>
            </a:r>
            <a:endParaRPr lang="en-US" altLang="ja-JP" dirty="0"/>
          </a:p>
          <a:p>
            <a:r>
              <a:rPr lang="ja-JP" altLang="en-US" dirty="0"/>
              <a:t>マニュアルダウンロード</a:t>
            </a:r>
            <a:endParaRPr lang="en-US" altLang="ja-JP" dirty="0"/>
          </a:p>
          <a:p>
            <a:r>
              <a:rPr lang="en-US" altLang="ja-JP" sz="1600" dirty="0">
                <a:latin typeface="+mn-ea"/>
              </a:rPr>
              <a:t>URL</a:t>
            </a:r>
            <a:r>
              <a:rPr lang="ja-JP" altLang="en-US" sz="1600" dirty="0">
                <a:latin typeface="+mn-ea"/>
              </a:rPr>
              <a:t>　／ </a:t>
            </a:r>
            <a:r>
              <a:rPr lang="en-US" altLang="ja-JP" sz="1600" dirty="0">
                <a:latin typeface="+mn-ea"/>
              </a:rPr>
              <a:t>https://rijyec.org/archives/category/shiryou/yess</a:t>
            </a:r>
          </a:p>
          <a:p>
            <a:endParaRPr lang="en-US" altLang="ja-JP" sz="1600" dirty="0">
              <a:latin typeface="+mn-ea"/>
            </a:endParaRPr>
          </a:p>
        </p:txBody>
      </p:sp>
    </p:spTree>
  </p:cSld>
  <p:clrMapOvr>
    <a:masterClrMapping/>
  </p:clrMapOvr>
  <p:transition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0331EEB5-871C-3C46-BA86-090CCFE8305C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79039" y="108623"/>
            <a:ext cx="7266602" cy="598751"/>
          </a:xfrm>
        </p:spPr>
        <p:txBody>
          <a:bodyPr/>
          <a:lstStyle/>
          <a:p>
            <a:r>
              <a:rPr lang="en-US" altLang="ja-JP" sz="4400" b="0" dirty="0"/>
              <a:t>YESS</a:t>
            </a:r>
            <a:r>
              <a:rPr lang="ja-JP" altLang="en-US" sz="4400" b="0" dirty="0"/>
              <a:t>運用概要図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323528" y="1340768"/>
            <a:ext cx="84969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 bwMode="auto">
          <a:xfrm>
            <a:off x="461719" y="2853759"/>
            <a:ext cx="2452086" cy="523220"/>
          </a:xfrm>
          <a:prstGeom prst="rect">
            <a:avLst/>
          </a:prstGeom>
          <a:noFill/>
          <a:ln w="9525" cmpd="sng">
            <a:solidFill>
              <a:srgbClr val="00008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OUT</a:t>
            </a:r>
            <a:r>
              <a:rPr kumimoji="1" lang="ja-JP" altLang="en-US" sz="2800" dirty="0" err="1"/>
              <a:t>、</a:t>
            </a:r>
            <a:r>
              <a:rPr kumimoji="1" lang="en-US" altLang="ja-JP" sz="2800" dirty="0"/>
              <a:t>IN</a:t>
            </a:r>
            <a:r>
              <a:rPr kumimoji="1" lang="ja-JP" altLang="en-US" sz="2800" dirty="0"/>
              <a:t>学生</a:t>
            </a:r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3205584" y="2417987"/>
            <a:ext cx="249842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地区委員会</a:t>
            </a:r>
          </a:p>
        </p:txBody>
      </p:sp>
      <p:sp>
        <p:nvSpPr>
          <p:cNvPr id="10" name="雲形吹き出し 9"/>
          <p:cNvSpPr/>
          <p:nvPr/>
        </p:nvSpPr>
        <p:spPr>
          <a:xfrm>
            <a:off x="3089534" y="3752033"/>
            <a:ext cx="2592288" cy="1438104"/>
          </a:xfrm>
          <a:prstGeom prst="cloudCallout">
            <a:avLst>
              <a:gd name="adj1" fmla="val -23609"/>
              <a:gd name="adj2" fmla="val 76248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Ｙ</a:t>
            </a:r>
            <a:r>
              <a:rPr kumimoji="1" lang="en-US" altLang="ja-JP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ESS</a:t>
            </a:r>
            <a:endParaRPr kumimoji="1" lang="ja-JP" alt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 bwMode="auto">
          <a:xfrm>
            <a:off x="891535" y="1667863"/>
            <a:ext cx="736093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YESS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では、</a:t>
            </a:r>
            <a:r>
              <a:rPr kumimoji="1" lang="ja-JP" altLang="en-US" sz="2000" b="1" u="sng" dirty="0"/>
              <a:t>９０％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の入力作業を学生とクラブが行います。</a:t>
            </a:r>
          </a:p>
        </p:txBody>
      </p:sp>
      <p:sp>
        <p:nvSpPr>
          <p:cNvPr id="12" name="テキスト ボックス 11"/>
          <p:cNvSpPr txBox="1"/>
          <p:nvPr/>
        </p:nvSpPr>
        <p:spPr bwMode="auto">
          <a:xfrm>
            <a:off x="6084168" y="2744106"/>
            <a:ext cx="2574032" cy="830997"/>
          </a:xfrm>
          <a:prstGeom prst="rect">
            <a:avLst/>
          </a:prstGeom>
          <a:noFill/>
          <a:ln w="9525" cmpd="sng">
            <a:solidFill>
              <a:srgbClr val="00008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スポンサークラブ</a:t>
            </a:r>
            <a:endParaRPr kumimoji="1" lang="en-US" altLang="ja-JP" sz="2400" dirty="0"/>
          </a:p>
          <a:p>
            <a:pPr algn="ctr"/>
            <a:r>
              <a:rPr lang="ja-JP" altLang="en-US" sz="2400" dirty="0"/>
              <a:t>ホストクラブ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 bwMode="auto">
          <a:xfrm>
            <a:off x="679039" y="3464884"/>
            <a:ext cx="2346414" cy="2185214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ja-JP" altLang="en-US" sz="1000" b="1" u="sng" dirty="0">
                <a:solidFill>
                  <a:srgbClr val="FF0000"/>
                </a:solidFill>
                <a:latin typeface="+mn-ea"/>
                <a:ea typeface="+mn-ea"/>
              </a:rPr>
              <a:t>入力項目</a:t>
            </a:r>
            <a:endParaRPr kumimoji="1" lang="en-US" altLang="ja-JP" sz="1000" b="1" u="sng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kumimoji="1"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基本情報</a:t>
            </a:r>
            <a:endParaRPr kumimoji="1"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名前</a:t>
            </a:r>
            <a:endParaRPr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住所</a:t>
            </a:r>
            <a:endParaRPr kumimoji="1"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電話番号</a:t>
            </a:r>
            <a:endParaRPr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保護者情報</a:t>
            </a:r>
            <a:endParaRPr kumimoji="1"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マンスリーレポート</a:t>
            </a:r>
            <a:endParaRPr kumimoji="1"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など</a:t>
            </a:r>
            <a:endParaRPr kumimoji="1" lang="ja-JP" altLang="en-US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 bwMode="auto">
          <a:xfrm>
            <a:off x="6323856" y="3643830"/>
            <a:ext cx="2592288" cy="2185214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ja-JP" altLang="en-US" sz="1000" b="1" u="sng" dirty="0">
                <a:solidFill>
                  <a:srgbClr val="FF0000"/>
                </a:solidFill>
                <a:latin typeface="+mn-ea"/>
                <a:ea typeface="+mn-ea"/>
              </a:rPr>
              <a:t>入力項目</a:t>
            </a:r>
            <a:endParaRPr kumimoji="1" lang="en-US" altLang="ja-JP" sz="1000" dirty="0">
              <a:latin typeface="+mn-ea"/>
              <a:ea typeface="+mn-ea"/>
            </a:endParaRPr>
          </a:p>
          <a:p>
            <a:r>
              <a:rPr kumimoji="1"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ホストファミリー</a:t>
            </a:r>
            <a:endParaRPr kumimoji="1"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会長</a:t>
            </a:r>
            <a:endParaRPr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幹事</a:t>
            </a:r>
            <a:endParaRPr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担当委員長</a:t>
            </a:r>
            <a:endParaRPr kumimoji="1"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カウンセラー</a:t>
            </a:r>
            <a:endParaRPr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受入高校情報</a:t>
            </a:r>
            <a:endParaRPr kumimoji="1" lang="en-US" altLang="ja-JP" sz="1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1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カウンセラーレポート</a:t>
            </a:r>
          </a:p>
        </p:txBody>
      </p:sp>
      <p:cxnSp>
        <p:nvCxnSpPr>
          <p:cNvPr id="15" name="直線コネクタ 14"/>
          <p:cNvCxnSpPr>
            <a:cxnSpLocks/>
          </p:cNvCxnSpPr>
          <p:nvPr/>
        </p:nvCxnSpPr>
        <p:spPr>
          <a:xfrm>
            <a:off x="3089534" y="3110639"/>
            <a:ext cx="2614472" cy="0"/>
          </a:xfrm>
          <a:prstGeom prst="line">
            <a:avLst/>
          </a:prstGeom>
          <a:ln w="66675" cmpd="dbl">
            <a:solidFill>
              <a:srgbClr val="E7E2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 bwMode="auto">
          <a:xfrm>
            <a:off x="3355837" y="2925972"/>
            <a:ext cx="2292413" cy="89255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ja-JP" altLang="en-US" sz="1000" b="1" u="sng" dirty="0">
                <a:solidFill>
                  <a:srgbClr val="FF0000"/>
                </a:solidFill>
                <a:latin typeface="+mn-ea"/>
                <a:ea typeface="+mn-ea"/>
              </a:rPr>
              <a:t>作業項目</a:t>
            </a:r>
            <a:endParaRPr lang="en-US" altLang="ja-JP" sz="1000" b="1" u="sng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en-US" altLang="ja-JP" sz="1400" dirty="0">
                <a:latin typeface="+mn-ea"/>
                <a:ea typeface="+mn-ea"/>
              </a:rPr>
              <a:t>YESS</a:t>
            </a:r>
            <a:r>
              <a:rPr kumimoji="1" lang="ja-JP" altLang="en-US" sz="1400" dirty="0">
                <a:latin typeface="+mn-ea"/>
                <a:ea typeface="+mn-ea"/>
              </a:rPr>
              <a:t>マッチング</a:t>
            </a:r>
            <a:endParaRPr kumimoji="1" lang="en-US" altLang="ja-JP" sz="1400" dirty="0">
              <a:latin typeface="+mn-ea"/>
              <a:ea typeface="+mn-ea"/>
            </a:endParaRPr>
          </a:p>
          <a:p>
            <a:r>
              <a:rPr lang="ja-JP" altLang="en-US" sz="1400" dirty="0">
                <a:latin typeface="+mn-ea"/>
                <a:ea typeface="+mn-ea"/>
              </a:rPr>
              <a:t>書類管理</a:t>
            </a:r>
            <a:endParaRPr lang="en-US" altLang="ja-JP" sz="1400" dirty="0">
              <a:latin typeface="+mn-ea"/>
              <a:ea typeface="+mn-ea"/>
            </a:endParaRPr>
          </a:p>
          <a:p>
            <a:r>
              <a:rPr kumimoji="1" lang="ja-JP" altLang="en-US" sz="1400" dirty="0">
                <a:latin typeface="+mn-ea"/>
                <a:ea typeface="+mn-ea"/>
              </a:rPr>
              <a:t>保険関係</a:t>
            </a:r>
          </a:p>
        </p:txBody>
      </p:sp>
      <p:sp>
        <p:nvSpPr>
          <p:cNvPr id="17" name="テキスト ボックス 16"/>
          <p:cNvSpPr txBox="1"/>
          <p:nvPr/>
        </p:nvSpPr>
        <p:spPr bwMode="auto">
          <a:xfrm>
            <a:off x="2627784" y="5644378"/>
            <a:ext cx="3696071" cy="492443"/>
          </a:xfrm>
          <a:prstGeom prst="rect">
            <a:avLst/>
          </a:prstGeom>
          <a:noFill/>
          <a:ln w="9525" cmpd="sng">
            <a:solidFill>
              <a:srgbClr val="00008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RIJYEM</a:t>
            </a:r>
            <a:r>
              <a:rPr lang="ja-JP" altLang="en-US" dirty="0"/>
              <a:t>緊急時対応</a:t>
            </a:r>
            <a:endParaRPr kumimoji="1" lang="ja-JP" altLang="en-US" dirty="0"/>
          </a:p>
        </p:txBody>
      </p:sp>
      <p:sp>
        <p:nvSpPr>
          <p:cNvPr id="18" name="下矢印 17"/>
          <p:cNvSpPr/>
          <p:nvPr/>
        </p:nvSpPr>
        <p:spPr>
          <a:xfrm rot="18362091">
            <a:off x="2425575" y="3503385"/>
            <a:ext cx="376674" cy="43630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下矢印 18"/>
          <p:cNvSpPr/>
          <p:nvPr/>
        </p:nvSpPr>
        <p:spPr>
          <a:xfrm rot="3151039">
            <a:off x="5609957" y="3472508"/>
            <a:ext cx="463739" cy="427804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3244398" y="4012263"/>
            <a:ext cx="23092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dirty="0"/>
              <a:t>　</a:t>
            </a:r>
            <a:r>
              <a:rPr lang="en-US" altLang="ja-JP" sz="1200" dirty="0"/>
              <a:t>Youth Exchange Support System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64713896"/>
      </p:ext>
    </p:extLst>
  </p:cSld>
  <p:clrMapOvr>
    <a:masterClrMapping/>
  </p:clrMapOvr>
  <p:transition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59454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9" y="1052736"/>
            <a:ext cx="820204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前年度の行事　　　　　　　　　　　　　</a:t>
            </a:r>
            <a:r>
              <a:rPr lang="ja-JP" altLang="en-US" b="1" dirty="0">
                <a:solidFill>
                  <a:srgbClr val="FF0000"/>
                </a:solidFill>
                <a:latin typeface="+mj-ea"/>
                <a:ea typeface="+mj-ea"/>
              </a:rPr>
              <a:t>前年度編</a:t>
            </a:r>
            <a:endParaRPr kumimoji="1" lang="ja-JP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99449"/>
              </p:ext>
            </p:extLst>
          </p:nvPr>
        </p:nvGraphicFramePr>
        <p:xfrm>
          <a:off x="323528" y="2564904"/>
          <a:ext cx="8202042" cy="4020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083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078913"/>
              </p:ext>
            </p:extLst>
          </p:nvPr>
        </p:nvGraphicFramePr>
        <p:xfrm>
          <a:off x="329226" y="1545179"/>
          <a:ext cx="8202042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7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4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</a:t>
                      </a:r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月</a:t>
                      </a:r>
                      <a:endParaRPr kumimoji="1" lang="en-US" altLang="ja-JP" sz="20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6</a:t>
                      </a:r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月</a:t>
                      </a:r>
                      <a:r>
                        <a:rPr kumimoji="1" lang="ja-JP" altLang="en-US" sz="3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　　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rgbClr val="FFFF00"/>
                          </a:solidFill>
                          <a:latin typeface="+mj-ea"/>
                          <a:ea typeface="+mj-ea"/>
                        </a:rPr>
                        <a:t>・地区研修・協議会／青少年奉仕分科会</a:t>
                      </a:r>
                      <a:endParaRPr kumimoji="1" lang="en-US" altLang="ja-JP" sz="2000" dirty="0">
                        <a:solidFill>
                          <a:srgbClr val="FFFF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rgbClr val="FFFF00"/>
                          </a:solidFill>
                          <a:latin typeface="+mj-ea"/>
                          <a:ea typeface="+mj-ea"/>
                        </a:rPr>
                        <a:t>・地区委員会／新旧委員交代式</a:t>
                      </a:r>
                      <a:endParaRPr kumimoji="1" lang="en-US" altLang="ja-JP" sz="2000" dirty="0">
                        <a:solidFill>
                          <a:srgbClr val="FFFF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187625" y="266870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+mj-ea"/>
                <a:ea typeface="+mj-ea"/>
              </a:rPr>
              <a:t>・地区研修・協議会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4088" y="2672542"/>
            <a:ext cx="204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+mj-ea"/>
                <a:ea typeface="+mj-ea"/>
              </a:rPr>
              <a:t>・青少年奉仕分科会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F0CB2C-C8BF-A61F-A531-3696933CA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5" y="4561913"/>
            <a:ext cx="2224245" cy="16685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55E885D-45B8-B40C-BDFF-04679E6B0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1"/>
          <a:stretch/>
        </p:blipFill>
        <p:spPr>
          <a:xfrm>
            <a:off x="4932040" y="3166652"/>
            <a:ext cx="3095353" cy="12397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EDB1A97-7D1C-4B41-D50C-304ACEADD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8" y="3143065"/>
            <a:ext cx="3380950" cy="25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1771" y="1052736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新年度スタート　　　　　　　　　　　</a:t>
            </a:r>
            <a:r>
              <a:rPr lang="en-US" altLang="ja-JP" sz="2000" b="1" dirty="0">
                <a:latin typeface="+mj-ea"/>
                <a:ea typeface="+mj-ea"/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  <a:latin typeface="+mj-ea"/>
                <a:ea typeface="+mj-ea"/>
              </a:rPr>
              <a:t>23</a:t>
            </a:r>
            <a:r>
              <a:rPr lang="en-US" altLang="ja-JP" sz="2000" b="1" dirty="0">
                <a:latin typeface="+mj-ea"/>
                <a:ea typeface="+mj-ea"/>
              </a:rPr>
              <a:t>-24</a:t>
            </a:r>
            <a:r>
              <a:rPr lang="ja-JP" altLang="en-US" sz="2000" b="1" dirty="0">
                <a:latin typeface="+mj-ea"/>
                <a:ea typeface="+mj-ea"/>
              </a:rPr>
              <a:t>年度</a:t>
            </a:r>
            <a:r>
              <a:rPr lang="ja-JP" altLang="en-US" b="1" dirty="0">
                <a:latin typeface="+mj-ea"/>
                <a:ea typeface="+mj-ea"/>
              </a:rPr>
              <a:t>　　　　　　　　　　</a:t>
            </a:r>
            <a:endParaRPr lang="ja-JP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282814"/>
              </p:ext>
            </p:extLst>
          </p:nvPr>
        </p:nvGraphicFramePr>
        <p:xfrm>
          <a:off x="528033" y="1545179"/>
          <a:ext cx="8192649" cy="947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77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  <a:latin typeface="+mj-lt"/>
                        </a:rPr>
                        <a:t>７月</a:t>
                      </a:r>
                    </a:p>
                  </a:txBody>
                  <a:tcPr anchor="ctr"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+mj-lt"/>
                        </a:rPr>
                        <a:t>・夏期受入学生帰国見送り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・第１回地区委員会</a:t>
                      </a:r>
                      <a:r>
                        <a:rPr kumimoji="1" lang="en-US" altLang="ja-JP" sz="20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ja-JP" altLang="en-US" sz="20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オリエンテーション</a:t>
                      </a:r>
                      <a:endParaRPr kumimoji="1" lang="en-US" altLang="ja-JP" sz="2000" b="1" kern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090381"/>
              </p:ext>
            </p:extLst>
          </p:nvPr>
        </p:nvGraphicFramePr>
        <p:xfrm>
          <a:off x="474305" y="2698941"/>
          <a:ext cx="8195390" cy="403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324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683568" y="273195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・受入学生帰国見送り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54090" y="2731954"/>
            <a:ext cx="1930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オリエンテーション</a:t>
            </a:r>
            <a:endParaRPr kumimoji="1" lang="ja-JP" altLang="en-US" sz="16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3528" y="150030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A7729A3-144F-3D77-FB81-FCC8F6EC0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46" y="3211830"/>
            <a:ext cx="2303059" cy="172768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22CDC79-44E6-7738-82CB-B50EFA36F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9"/>
          <a:stretch/>
        </p:blipFill>
        <p:spPr>
          <a:xfrm>
            <a:off x="3634699" y="4941168"/>
            <a:ext cx="2010355" cy="154924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74EDBBD-3645-6B83-A044-FD07218C15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32" y="4547010"/>
            <a:ext cx="2590623" cy="194340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CC8BAF3-0C2C-6D29-39ED-FA7DB5E0E7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9" b="-8283"/>
          <a:stretch/>
        </p:blipFill>
        <p:spPr>
          <a:xfrm>
            <a:off x="6028559" y="3211830"/>
            <a:ext cx="2474855" cy="150333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7E3C4BF-FA8A-9F26-E74A-40D22286C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18926" r="16901" b="13424"/>
          <a:stretch/>
        </p:blipFill>
        <p:spPr>
          <a:xfrm>
            <a:off x="825308" y="3207245"/>
            <a:ext cx="1181511" cy="147688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3E3B8D8-3D69-06D5-0E53-58DD9F4F61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6" t="12306" r="6103"/>
          <a:stretch/>
        </p:blipFill>
        <p:spPr>
          <a:xfrm>
            <a:off x="899823" y="4687443"/>
            <a:ext cx="2010354" cy="18577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6D42DA-FDA6-F2F8-5504-14FC8F0721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r="24566"/>
          <a:stretch/>
        </p:blipFill>
        <p:spPr>
          <a:xfrm>
            <a:off x="2006819" y="3207245"/>
            <a:ext cx="1037994" cy="14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B5964-ECDF-33A6-B001-EE930D65F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79C53CC-ABBC-26BF-2F85-87677E59C5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3DEAB1-2DC4-B286-B206-E23E74431B73}"/>
              </a:ext>
            </a:extLst>
          </p:cNvPr>
          <p:cNvSpPr txBox="1"/>
          <p:nvPr/>
        </p:nvSpPr>
        <p:spPr>
          <a:xfrm>
            <a:off x="511771" y="1052736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F54134FC-443A-7276-7DA7-6649ECB10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190791"/>
              </p:ext>
            </p:extLst>
          </p:nvPr>
        </p:nvGraphicFramePr>
        <p:xfrm>
          <a:off x="502378" y="2490301"/>
          <a:ext cx="8114426" cy="4099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4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9962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E09A6BA6-3B3C-46D8-E6F8-AEE68A967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648031"/>
              </p:ext>
            </p:extLst>
          </p:nvPr>
        </p:nvGraphicFramePr>
        <p:xfrm>
          <a:off x="502379" y="1728180"/>
          <a:ext cx="811442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1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7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・派遣学生選考会</a:t>
                      </a:r>
                      <a:endParaRPr kumimoji="1" lang="en-US" altLang="ja-JP" sz="24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84CF912-C534-00A2-57D4-47C42DFBCF7D}"/>
              </a:ext>
            </a:extLst>
          </p:cNvPr>
          <p:cNvSpPr txBox="1"/>
          <p:nvPr/>
        </p:nvSpPr>
        <p:spPr>
          <a:xfrm>
            <a:off x="1691680" y="2538345"/>
            <a:ext cx="30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派遣学生選考会</a:t>
            </a:r>
            <a:endParaRPr kumimoji="1" lang="ja-JP" altLang="en-US" sz="16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6D7F86-5037-B30C-C168-2F763D7C3A72}"/>
              </a:ext>
            </a:extLst>
          </p:cNvPr>
          <p:cNvSpPr txBox="1"/>
          <p:nvPr/>
        </p:nvSpPr>
        <p:spPr>
          <a:xfrm>
            <a:off x="323528" y="154906"/>
            <a:ext cx="75236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40B60EC-C473-6A6F-377C-243A29EC9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40" y="2876899"/>
            <a:ext cx="3455605" cy="259228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7C20C01-3144-F1C8-0D1A-00E6BB0A4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12462" r="-11386" b="-12462"/>
          <a:stretch/>
        </p:blipFill>
        <p:spPr>
          <a:xfrm>
            <a:off x="3353875" y="4756702"/>
            <a:ext cx="2687692" cy="201622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3E45640-28A5-F312-599F-DD887107E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71" y="2876899"/>
            <a:ext cx="3167983" cy="23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1771" y="1052736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15845"/>
              </p:ext>
            </p:extLst>
          </p:nvPr>
        </p:nvGraphicFramePr>
        <p:xfrm>
          <a:off x="525293" y="1618828"/>
          <a:ext cx="8195390" cy="80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1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2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8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 anchor="ctr"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・インターアクト年次大会ＩＢＳスピーチ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・夏期派遣学生見送り、受入学生の到着出迎え</a:t>
                      </a: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684377"/>
              </p:ext>
            </p:extLst>
          </p:nvPr>
        </p:nvGraphicFramePr>
        <p:xfrm>
          <a:off x="525293" y="2494537"/>
          <a:ext cx="8208912" cy="4118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98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11771" y="2516635"/>
            <a:ext cx="3224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・ｲﾝﾀｰｱｸﾄ年次大会</a:t>
            </a:r>
            <a:r>
              <a:rPr lang="ja-JP" altLang="en-US" sz="1600" b="1" dirty="0"/>
              <a:t>ＩＢＳｽﾋﾟｰﾁ</a:t>
            </a:r>
            <a:endParaRPr kumimoji="1" lang="ja-JP" altLang="en-US" sz="16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55877" y="2508499"/>
            <a:ext cx="4716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・</a:t>
            </a:r>
            <a:r>
              <a:rPr lang="ja-JP" altLang="en-US" sz="1600" b="1" dirty="0"/>
              <a:t>夏期派遣学生見送り、受入学生到着出迎え</a:t>
            </a:r>
            <a:endParaRPr kumimoji="1" lang="ja-JP" altLang="en-US" sz="16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3403" y="143827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5C52FC3-A7FF-BE76-6398-30E8D5782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2" y="2928838"/>
            <a:ext cx="2363271" cy="177165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4687313-58FF-4810-48E5-68D453932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/>
          <a:stretch/>
        </p:blipFill>
        <p:spPr>
          <a:xfrm>
            <a:off x="1124183" y="4771722"/>
            <a:ext cx="1456207" cy="168116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B336804-1FC6-051C-0A1F-64A28BB85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01" y="2984001"/>
            <a:ext cx="2251315" cy="168886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5536F3C-C866-271A-4790-5524BDC09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65" y="2993375"/>
            <a:ext cx="2251315" cy="168886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4D12BDF-C354-C86D-A40E-0BD20FB080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941" r="-140" b="-941"/>
          <a:stretch/>
        </p:blipFill>
        <p:spPr>
          <a:xfrm>
            <a:off x="3549050" y="4664732"/>
            <a:ext cx="2251315" cy="175632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F022252-2C03-722A-C34D-FE3F52C335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7"/>
          <a:stretch/>
        </p:blipFill>
        <p:spPr>
          <a:xfrm>
            <a:off x="5800365" y="4648198"/>
            <a:ext cx="2251315" cy="17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0610" y="967662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408638"/>
              </p:ext>
            </p:extLst>
          </p:nvPr>
        </p:nvGraphicFramePr>
        <p:xfrm>
          <a:off x="510610" y="1460105"/>
          <a:ext cx="8208912" cy="731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2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6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8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 anchor="ctr"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3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回地区委員会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オリエンテーション、帰国学生報告会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820604"/>
              </p:ext>
            </p:extLst>
          </p:nvPr>
        </p:nvGraphicFramePr>
        <p:xfrm>
          <a:off x="482010" y="2120036"/>
          <a:ext cx="8208912" cy="4565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5252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4659705" y="2273309"/>
            <a:ext cx="2072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オリエンテーション</a:t>
            </a:r>
            <a:endParaRPr kumimoji="1" lang="ja-JP" altLang="en-US" sz="16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52522" y="2273309"/>
            <a:ext cx="2675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　・</a:t>
            </a:r>
            <a:r>
              <a:rPr lang="ja-JP" altLang="en-US" sz="1600" b="1" dirty="0"/>
              <a:t>帰国学生報告会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527" y="145253"/>
            <a:ext cx="742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350F3F4-8E77-7C98-B5D1-CB2D8D3EF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46" y="2670838"/>
            <a:ext cx="2675643" cy="200718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259632" y="4639698"/>
            <a:ext cx="1478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600" b="1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17FCBCA-7AD0-4ED4-E35D-093F0170FA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0"/>
          <a:stretch/>
        </p:blipFill>
        <p:spPr>
          <a:xfrm>
            <a:off x="4248257" y="2670838"/>
            <a:ext cx="1807628" cy="138215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C3013B4-F2B6-ACB0-9391-C76B5E5DDF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5" t="29219" r="30395" b="22981"/>
          <a:stretch/>
        </p:blipFill>
        <p:spPr>
          <a:xfrm>
            <a:off x="5617914" y="2663693"/>
            <a:ext cx="817639" cy="138930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257DCE6-2A94-9A06-48CF-712447CCF9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20346" r="14604" b="13802"/>
          <a:stretch/>
        </p:blipFill>
        <p:spPr>
          <a:xfrm>
            <a:off x="6435553" y="2651143"/>
            <a:ext cx="904519" cy="1394708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61321A1-388E-DCF3-0089-49BAD961F9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0" t="17009" r="13345" b="7973"/>
          <a:stretch/>
        </p:blipFill>
        <p:spPr>
          <a:xfrm>
            <a:off x="7324649" y="2647205"/>
            <a:ext cx="838596" cy="139864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C03D83B-4CB2-2870-4F6F-36D9ACFFD5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17" y="4149080"/>
            <a:ext cx="3985415" cy="242231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20CEEA3-87AE-D78D-80F4-88D62CF791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6" y="4678023"/>
            <a:ext cx="2414322" cy="18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1D0BE-F85C-BE51-02D6-F318E71E8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201CFB1-B12F-3A0D-199C-90FEA6A5C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F4F93A-1DC0-1001-0396-CABA0C162E77}"/>
              </a:ext>
            </a:extLst>
          </p:cNvPr>
          <p:cNvSpPr txBox="1"/>
          <p:nvPr/>
        </p:nvSpPr>
        <p:spPr>
          <a:xfrm>
            <a:off x="510610" y="967662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E94A0BCB-B218-5795-C6EE-A3F19AE15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43252"/>
              </p:ext>
            </p:extLst>
          </p:nvPr>
        </p:nvGraphicFramePr>
        <p:xfrm>
          <a:off x="510610" y="1460105"/>
          <a:ext cx="8208912" cy="731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2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6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8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 anchor="ctr"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・夏期派遣学生到着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7623262D-4B56-0024-C104-E6BD9895D65D}"/>
              </a:ext>
            </a:extLst>
          </p:cNvPr>
          <p:cNvGraphicFramePr>
            <a:graphicFrameLocks noGrp="1"/>
          </p:cNvGraphicFramePr>
          <p:nvPr/>
        </p:nvGraphicFramePr>
        <p:xfrm>
          <a:off x="482010" y="2120036"/>
          <a:ext cx="8208912" cy="4565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5252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BEFE5B-42A2-02DF-E9AE-1C344BCB36F3}"/>
              </a:ext>
            </a:extLst>
          </p:cNvPr>
          <p:cNvSpPr txBox="1"/>
          <p:nvPr/>
        </p:nvSpPr>
        <p:spPr>
          <a:xfrm>
            <a:off x="1028368" y="2302684"/>
            <a:ext cx="2675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　・夏期派遣学生到着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A38202F-AF73-485C-7DFF-8E7C621CF8B1}"/>
              </a:ext>
            </a:extLst>
          </p:cNvPr>
          <p:cNvSpPr txBox="1"/>
          <p:nvPr/>
        </p:nvSpPr>
        <p:spPr>
          <a:xfrm>
            <a:off x="323528" y="186460"/>
            <a:ext cx="75318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9EEE08-DBFA-F2BE-25C5-C0C20E740C8B}"/>
              </a:ext>
            </a:extLst>
          </p:cNvPr>
          <p:cNvSpPr txBox="1"/>
          <p:nvPr/>
        </p:nvSpPr>
        <p:spPr>
          <a:xfrm>
            <a:off x="1259632" y="4639698"/>
            <a:ext cx="1478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6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FAC8B0E-C8B6-2889-49CB-F85086562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37" y="2892221"/>
            <a:ext cx="4519218" cy="295353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3499E79-5C69-9BCC-13EE-EF8478EB8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98" y="2564904"/>
            <a:ext cx="2356276" cy="39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スライド番号プレースホルダー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975016-DACB-4A17-B1A5-5596048EBF50}" type="slidenum">
              <a:rPr lang="en-US" altLang="ja-JP" sz="140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ja-JP" sz="140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09323" y="121684"/>
            <a:ext cx="6408712" cy="533400"/>
          </a:xfrm>
        </p:spPr>
        <p:txBody>
          <a:bodyPr/>
          <a:lstStyle/>
          <a:p>
            <a:pPr eaLnBrk="1" hangingPunct="1"/>
            <a:r>
              <a:rPr lang="en-US" altLang="ja-JP" sz="2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Ⅰ.</a:t>
            </a:r>
            <a:r>
              <a:rPr lang="ja-JP" altLang="en-US" sz="2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青少年交換プログラムとは</a:t>
            </a:r>
          </a:p>
        </p:txBody>
      </p:sp>
      <p:sp>
        <p:nvSpPr>
          <p:cNvPr id="7" name="フッター プレースホルダー 1"/>
          <p:cNvSpPr txBox="1">
            <a:spLocks/>
          </p:cNvSpPr>
          <p:nvPr/>
        </p:nvSpPr>
        <p:spPr bwMode="auto">
          <a:xfrm>
            <a:off x="6400800" y="676592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ja-JP" sz="1200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179512" y="908720"/>
          <a:ext cx="8712968" cy="5704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0480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209323" y="1124744"/>
            <a:ext cx="8683157" cy="5488781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b="1" dirty="0"/>
              <a:t>１．青少年（１５歳～１９歳）を対象とした海外</a:t>
            </a:r>
            <a:r>
              <a:rPr lang="en-US" altLang="ja-JP" sz="2400" b="1" dirty="0"/>
              <a:t>RC</a:t>
            </a:r>
            <a:r>
              <a:rPr lang="ja-JP" altLang="en-US" sz="2400" b="1" dirty="0"/>
              <a:t>との交換留学プロ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グラムです。　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endParaRPr lang="en-US" altLang="ja-JP" sz="2400" b="1" dirty="0"/>
          </a:p>
          <a:p>
            <a:pPr>
              <a:spcBef>
                <a:spcPts val="600"/>
              </a:spcBef>
            </a:pPr>
            <a:r>
              <a:rPr kumimoji="1" lang="ja-JP" altLang="en-US" sz="2400" b="1" dirty="0"/>
              <a:t>２．各クラブから推薦された候補学生を選考し</a:t>
            </a:r>
            <a:r>
              <a:rPr lang="ja-JP" altLang="en-US" sz="2400" b="1" dirty="0"/>
              <a:t>、選ばれた学生たち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は</a:t>
            </a:r>
            <a:r>
              <a:rPr lang="ja-JP" altLang="en-US" sz="2400" b="1" dirty="0">
                <a:solidFill>
                  <a:schemeClr val="accent2"/>
                </a:solidFill>
              </a:rPr>
              <a:t>ロータリーの監督下で、</a:t>
            </a:r>
            <a:r>
              <a:rPr lang="ja-JP" altLang="en-US" sz="2400" b="1" dirty="0"/>
              <a:t>海外のロータリアン</a:t>
            </a:r>
            <a:r>
              <a:rPr kumimoji="1" lang="ja-JP" altLang="en-US" sz="2400" b="1" dirty="0"/>
              <a:t>の家庭でホストさ</a:t>
            </a:r>
            <a:endParaRPr kumimoji="1" lang="en-US" altLang="ja-JP" sz="2400" b="1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</a:t>
            </a:r>
            <a:r>
              <a:rPr kumimoji="1" lang="ja-JP" altLang="en-US" sz="2400" b="1" dirty="0"/>
              <a:t>れ、</a:t>
            </a:r>
            <a:r>
              <a:rPr kumimoji="1" lang="ja-JP" altLang="en-US" sz="2400" b="1" dirty="0">
                <a:solidFill>
                  <a:schemeClr val="accent2"/>
                </a:solidFill>
              </a:rPr>
              <a:t>約１年間の留学生活を体験</a:t>
            </a:r>
            <a:r>
              <a:rPr kumimoji="1" lang="ja-JP" altLang="en-US" sz="2400" b="1" dirty="0"/>
              <a:t>します。</a:t>
            </a:r>
            <a:endParaRPr kumimoji="1" lang="en-US" altLang="ja-JP" sz="2400" b="1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同時に</a:t>
            </a:r>
            <a:r>
              <a:rPr lang="ja-JP" altLang="en-US" sz="2400" b="1" dirty="0">
                <a:solidFill>
                  <a:schemeClr val="accent2"/>
                </a:solidFill>
              </a:rPr>
              <a:t>派遣留学先クラブから、</a:t>
            </a:r>
            <a:r>
              <a:rPr lang="ja-JP" altLang="en-US" sz="2400" b="1" dirty="0"/>
              <a:t>学生を</a:t>
            </a:r>
            <a:r>
              <a:rPr lang="ja-JP" altLang="en-US" sz="2400" b="1" dirty="0">
                <a:solidFill>
                  <a:schemeClr val="accent2"/>
                </a:solidFill>
              </a:rPr>
              <a:t>約１年間受入</a:t>
            </a:r>
            <a:r>
              <a:rPr lang="ja-JP" altLang="en-US" sz="2400" b="1" dirty="0"/>
              <a:t>れます。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r>
              <a:rPr kumimoji="1" lang="ja-JP" altLang="en-US" sz="2400" b="1" dirty="0"/>
              <a:t>　</a:t>
            </a:r>
            <a:r>
              <a:rPr lang="ja-JP" altLang="en-US" sz="2400" b="1" dirty="0"/>
              <a:t>　　</a:t>
            </a:r>
            <a:r>
              <a:rPr lang="en-US" altLang="ja-JP" sz="2400" b="1" u="sng" dirty="0"/>
              <a:t>※</a:t>
            </a:r>
            <a:r>
              <a:rPr lang="ja-JP" altLang="en-US" sz="2400" b="1" u="sng" dirty="0"/>
              <a:t>　当地区では１年間の長期留学のみ</a:t>
            </a:r>
            <a:endParaRPr lang="en-US" altLang="ja-JP" sz="2400" b="1" u="sng" dirty="0"/>
          </a:p>
          <a:p>
            <a:pPr>
              <a:spcBef>
                <a:spcPts val="600"/>
              </a:spcBef>
            </a:pPr>
            <a:endParaRPr kumimoji="1" lang="en-US" altLang="ja-JP" sz="2400" b="1" u="sng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３．ガバナーの指導の下に、地区対地区の交換を原則としてクラブ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対クラブ、クラブ対地区が協力して行う青少年奉仕・国際奉仕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における青少年交換事業です。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endParaRPr kumimoji="1" lang="en-US" altLang="ja-JP" sz="2400" b="1" u="sng" dirty="0"/>
          </a:p>
        </p:txBody>
      </p:sp>
    </p:spTree>
    <p:extLst>
      <p:ext uri="{BB962C8B-B14F-4D97-AF65-F5344CB8AC3E}">
        <p14:creationId xmlns:p14="http://schemas.microsoft.com/office/powerpoint/2010/main" val="2340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7BB93-51F3-827E-9837-B82B0F3FE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79C1E80-327E-E3A9-FCC5-EE85E488A8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3804E4-95F5-5FCD-9B22-6D4E29B870B6}"/>
              </a:ext>
            </a:extLst>
          </p:cNvPr>
          <p:cNvSpPr txBox="1"/>
          <p:nvPr/>
        </p:nvSpPr>
        <p:spPr>
          <a:xfrm>
            <a:off x="510610" y="967662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10922230-A343-F215-78F8-0A5DF439D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329806"/>
              </p:ext>
            </p:extLst>
          </p:nvPr>
        </p:nvGraphicFramePr>
        <p:xfrm>
          <a:off x="510610" y="1460105"/>
          <a:ext cx="8208912" cy="731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2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6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9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 anchor="ctr"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4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回地区委員会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A42D0FD0-0C9D-8B80-0DCD-F6313981E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648316"/>
              </p:ext>
            </p:extLst>
          </p:nvPr>
        </p:nvGraphicFramePr>
        <p:xfrm>
          <a:off x="482010" y="2204864"/>
          <a:ext cx="8208912" cy="448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8042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BCD7BEA-6AF7-B044-E8B1-EA52E6F7B4D6}"/>
              </a:ext>
            </a:extLst>
          </p:cNvPr>
          <p:cNvSpPr txBox="1"/>
          <p:nvPr/>
        </p:nvSpPr>
        <p:spPr>
          <a:xfrm>
            <a:off x="3779912" y="2273309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オリエンテーション</a:t>
            </a:r>
            <a:endParaRPr kumimoji="1" lang="ja-JP" altLang="en-US" sz="16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52341CE-3BA4-C031-5BA2-ADF459072E23}"/>
              </a:ext>
            </a:extLst>
          </p:cNvPr>
          <p:cNvSpPr txBox="1"/>
          <p:nvPr/>
        </p:nvSpPr>
        <p:spPr>
          <a:xfrm>
            <a:off x="251520" y="212420"/>
            <a:ext cx="74598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268E312-E63E-1217-2230-FEF4367B384D}"/>
              </a:ext>
            </a:extLst>
          </p:cNvPr>
          <p:cNvSpPr txBox="1"/>
          <p:nvPr/>
        </p:nvSpPr>
        <p:spPr>
          <a:xfrm>
            <a:off x="1259632" y="4639698"/>
            <a:ext cx="1478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600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91FDFDF-1C26-AB30-0663-D39E09506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52228"/>
            <a:ext cx="1944216" cy="14584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0AB280D-E387-61F2-2C5D-344CE33D8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98" y="2649968"/>
            <a:ext cx="1944217" cy="145849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C4A9E0F-7E59-6C7E-C29F-4690D9FBC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14" y="2649967"/>
            <a:ext cx="1944216" cy="145849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A8FB026-DA99-33A4-A4DB-E7296CC1F8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6" y="4566405"/>
            <a:ext cx="2063584" cy="154803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91347CB-B9D0-6185-1EBF-E68796CC83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4" y="4251140"/>
            <a:ext cx="2979600" cy="22352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A9A040B-942B-5D3A-105D-49FAA2024F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45" y="2649966"/>
            <a:ext cx="1925938" cy="14444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2EE51FD-6CF3-1933-0F5C-7889DD3250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35" y="4251140"/>
            <a:ext cx="2936261" cy="220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95265" y="947372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571406"/>
              </p:ext>
            </p:extLst>
          </p:nvPr>
        </p:nvGraphicFramePr>
        <p:xfrm>
          <a:off x="179512" y="1553589"/>
          <a:ext cx="864096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3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79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 anchor="ctr"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・第４回地区委員会（派遣学生の合否判定）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・日本伝統文化体験研修①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　（加賀瑞山先生鼓窯～ガーデンホテルオリーブ ２日間）</a:t>
                      </a:r>
                      <a:endParaRPr kumimoji="1" lang="en-US" altLang="ja-JP" sz="1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・第５回地区委員会／オリエンテーション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712067"/>
              </p:ext>
            </p:extLst>
          </p:nvPr>
        </p:nvGraphicFramePr>
        <p:xfrm>
          <a:off x="179511" y="2898028"/>
          <a:ext cx="8640961" cy="3915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53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230870" y="2947523"/>
            <a:ext cx="30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加賀瑞山先生鼓窯訪問</a:t>
            </a:r>
            <a:endParaRPr kumimoji="1" lang="ja-JP" altLang="en-US" sz="16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65790" y="2947523"/>
            <a:ext cx="30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作陶体験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8855" y="2924920"/>
            <a:ext cx="1890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茶道体験</a:t>
            </a:r>
            <a:endParaRPr kumimoji="1" lang="ja-JP" altLang="en-US" sz="1600" b="1" dirty="0"/>
          </a:p>
        </p:txBody>
      </p:sp>
      <p:sp>
        <p:nvSpPr>
          <p:cNvPr id="18" name="スライド番号プレースホルダー 2"/>
          <p:cNvSpPr txBox="1">
            <a:spLocks/>
          </p:cNvSpPr>
          <p:nvPr/>
        </p:nvSpPr>
        <p:spPr bwMode="auto">
          <a:xfrm>
            <a:off x="179512" y="6394216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9511" y="170370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1D0645-2A17-62C8-A290-3153D1EA1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0" y="3366703"/>
            <a:ext cx="809843" cy="14398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C42689-02C4-B1D9-72FE-52BF160241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9" y="4887144"/>
            <a:ext cx="1905000" cy="151098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BB26C8A-74C1-8506-0776-8794F69BC8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59" y="3243328"/>
            <a:ext cx="2868641" cy="16132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E7032C6-7058-618E-2027-B354F5730B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12" y="4920903"/>
            <a:ext cx="2619734" cy="14733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CAFBB66-0A42-06BD-546E-4CD834E135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0" t="-3160" r="14026" b="14113"/>
          <a:stretch/>
        </p:blipFill>
        <p:spPr>
          <a:xfrm>
            <a:off x="6069430" y="3233845"/>
            <a:ext cx="2119079" cy="161329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5B1071A-0BE2-3164-C6D5-885BF3A049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t="18389"/>
          <a:stretch/>
        </p:blipFill>
        <p:spPr>
          <a:xfrm>
            <a:off x="6195746" y="4954435"/>
            <a:ext cx="1905000" cy="143955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8047B34-7A3E-46AE-9DDC-DB5C05017F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4" t="11691" r="20760" b="21782"/>
          <a:stretch/>
        </p:blipFill>
        <p:spPr>
          <a:xfrm>
            <a:off x="1492125" y="3363702"/>
            <a:ext cx="1020621" cy="14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5265" y="947372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461022"/>
              </p:ext>
            </p:extLst>
          </p:nvPr>
        </p:nvGraphicFramePr>
        <p:xfrm>
          <a:off x="323528" y="1489244"/>
          <a:ext cx="8380649" cy="1207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7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79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 anchor="ctr"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5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回地区委員会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・日本伝統文化体験研修①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　（加賀瑞山先生鼓窯～ガーデンホテルオリーブ ２日間）</a:t>
                      </a:r>
                      <a:endParaRPr kumimoji="1" lang="en-US" altLang="ja-JP" sz="1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607121"/>
              </p:ext>
            </p:extLst>
          </p:nvPr>
        </p:nvGraphicFramePr>
        <p:xfrm>
          <a:off x="323528" y="2818833"/>
          <a:ext cx="8380649" cy="4023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0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3292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588103" y="2863290"/>
            <a:ext cx="30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 err="1"/>
              <a:t>なばなの</a:t>
            </a:r>
            <a:r>
              <a:rPr lang="ja-JP" altLang="en-US" sz="1600" b="1" dirty="0"/>
              <a:t>里イルミネーション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97248" y="2863290"/>
            <a:ext cx="30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長島スパーランド</a:t>
            </a:r>
            <a:endParaRPr kumimoji="1" lang="ja-JP" altLang="en-US" sz="16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4840" y="163452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9AE7DD-3CD7-E1E2-24DF-23CB3D927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0" y="3207727"/>
            <a:ext cx="2592287" cy="19446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6F49DD-7FB9-0937-EF47-91996DB72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59" y="4848138"/>
            <a:ext cx="2422377" cy="18163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FEFE430-DD64-5690-DBAB-51F6E658E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625" y="4293183"/>
            <a:ext cx="2703285" cy="20274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C7C4FAB-22A8-69F4-E260-E2EBF85B7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57" y="3201844"/>
            <a:ext cx="2888564" cy="2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8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1771" y="914818"/>
            <a:ext cx="8020669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894945"/>
              </p:ext>
            </p:extLst>
          </p:nvPr>
        </p:nvGraphicFramePr>
        <p:xfrm>
          <a:off x="511771" y="2492896"/>
          <a:ext cx="8114426" cy="412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4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20629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11900"/>
              </p:ext>
            </p:extLst>
          </p:nvPr>
        </p:nvGraphicFramePr>
        <p:xfrm>
          <a:off x="511771" y="1635861"/>
          <a:ext cx="8107556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8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11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・地区大会（</a:t>
                      </a:r>
                      <a:r>
                        <a:rPr kumimoji="1" lang="en-US" altLang="ja-JP" sz="2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ROTEX</a:t>
                      </a:r>
                      <a:r>
                        <a:rPr kumimoji="1" lang="ja-JP" altLang="en-US" sz="2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</a:t>
                      </a:r>
                      <a:r>
                        <a:rPr kumimoji="1" lang="en-US" altLang="ja-JP" sz="2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IBS</a:t>
                      </a:r>
                      <a:r>
                        <a:rPr kumimoji="1" lang="ja-JP" altLang="en-US" sz="2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スピーチ）</a:t>
                      </a:r>
                      <a:endParaRPr kumimoji="1" lang="en-US" altLang="ja-JP" sz="24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394617" y="2547442"/>
            <a:ext cx="1930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en-US" altLang="ja-JP" sz="1600" b="1" dirty="0">
                <a:latin typeface="ＭＳ Ｐゴシック" panose="020B0600070205080204" pitchFamily="50" charset="-128"/>
              </a:rPr>
              <a:t>ROTEX</a:t>
            </a:r>
            <a:r>
              <a:rPr lang="ja-JP" altLang="en-US" sz="1600" b="1" dirty="0"/>
              <a:t>スピーチ</a:t>
            </a:r>
            <a:endParaRPr kumimoji="1" lang="ja-JP" altLang="en-US" sz="16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88024" y="2547442"/>
            <a:ext cx="2375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ＩＢＳスピーチ</a:t>
            </a:r>
            <a:endParaRPr kumimoji="1" lang="ja-JP" altLang="en-US" sz="16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8" y="156028"/>
            <a:ext cx="75330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4DAD2EF-1A41-3A08-91E9-C9D14CE0B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1" t="6698" r="1371" b="1855"/>
          <a:stretch/>
        </p:blipFill>
        <p:spPr>
          <a:xfrm>
            <a:off x="1093914" y="2865214"/>
            <a:ext cx="1905000" cy="130685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8C1D8E9-BFEA-28AA-F5DA-76911BAFE6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7"/>
          <a:stretch/>
        </p:blipFill>
        <p:spPr>
          <a:xfrm>
            <a:off x="4461689" y="2885997"/>
            <a:ext cx="1905001" cy="13350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E02F7F9-2262-E7DC-4BCF-E8D171B7A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21088"/>
            <a:ext cx="3275856" cy="218415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32A083D-8D65-D4AE-43DD-A43EC6E3B9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99" y="4224144"/>
            <a:ext cx="3275856" cy="21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4721" y="984827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23</a:t>
            </a:r>
            <a:r>
              <a:rPr lang="en-US" altLang="ja-JP" sz="2000" b="1" dirty="0">
                <a:solidFill>
                  <a:schemeClr val="tx1"/>
                </a:solidFill>
              </a:rPr>
              <a:t>-24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860759"/>
              </p:ext>
            </p:extLst>
          </p:nvPr>
        </p:nvGraphicFramePr>
        <p:xfrm>
          <a:off x="323528" y="1549420"/>
          <a:ext cx="856895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0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0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0000FF"/>
                          </a:solidFill>
                        </a:rPr>
                        <a:t>12</a:t>
                      </a:r>
                      <a:r>
                        <a:rPr kumimoji="1" lang="ja-JP" altLang="en-US" sz="3200" dirty="0">
                          <a:solidFill>
                            <a:srgbClr val="0000FF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1EE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・第６回地区委員会／オリエンテーション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・春期受入学生終了証書授与式、帰国見送り</a:t>
                      </a: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566867"/>
              </p:ext>
            </p:extLst>
          </p:nvPr>
        </p:nvGraphicFramePr>
        <p:xfrm>
          <a:off x="323528" y="2448290"/>
          <a:ext cx="8568952" cy="41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067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65306" y="2463625"/>
            <a:ext cx="205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・終了証書授与式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50371" y="2463625"/>
            <a:ext cx="223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・オリエンテーション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3528" y="143537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B753469-D47B-340E-BD27-3F0185100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86" y="2817514"/>
            <a:ext cx="2429525" cy="182255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46ADBCC-79F4-4091-0AEB-8073A8866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25" y="4640068"/>
            <a:ext cx="1321957" cy="176221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28B7E1C-F5A4-3C54-ADC9-06AC1B67ED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3201011" y="4403982"/>
            <a:ext cx="3357663" cy="202067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80C6F8E-77C4-662A-2B64-9BF80B5AFC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6920673" y="4662204"/>
            <a:ext cx="1480961" cy="174007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0A3FA8A-E21E-1DD8-B585-611D1C4485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/>
          <a:stretch/>
        </p:blipFill>
        <p:spPr>
          <a:xfrm>
            <a:off x="6557015" y="2817514"/>
            <a:ext cx="2206618" cy="184469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AE799F0-06BB-F8DA-4928-E62D1D8F4B8B}"/>
              </a:ext>
            </a:extLst>
          </p:cNvPr>
          <p:cNvSpPr txBox="1"/>
          <p:nvPr/>
        </p:nvSpPr>
        <p:spPr>
          <a:xfrm>
            <a:off x="6640701" y="2452002"/>
            <a:ext cx="223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・帰国見送り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8524CAAF-6FA8-BBB2-41C3-19F12ED82E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32" y="2834544"/>
            <a:ext cx="2787410" cy="15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9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819505"/>
            <a:ext cx="8097494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2023-</a:t>
            </a:r>
            <a:r>
              <a:rPr lang="en-US" altLang="ja-JP" sz="2000" b="1" dirty="0">
                <a:solidFill>
                  <a:srgbClr val="FF0000"/>
                </a:solidFill>
              </a:rPr>
              <a:t>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566445"/>
              </p:ext>
            </p:extLst>
          </p:nvPr>
        </p:nvGraphicFramePr>
        <p:xfrm>
          <a:off x="407681" y="1389075"/>
          <a:ext cx="8556807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0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7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A7E8FF"/>
                          </a:solidFill>
                        </a:rPr>
                        <a:t>1</a:t>
                      </a:r>
                      <a:r>
                        <a:rPr kumimoji="1" lang="ja-JP" altLang="en-US" sz="3200" dirty="0">
                          <a:solidFill>
                            <a:srgbClr val="A7E8FF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・春期受入学生到着出迎え</a:t>
                      </a: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・第７回地区委員会／オリエンテーション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endParaRPr kumimoji="1" lang="ja-JP" altLang="en-US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385868"/>
              </p:ext>
            </p:extLst>
          </p:nvPr>
        </p:nvGraphicFramePr>
        <p:xfrm>
          <a:off x="407681" y="2196705"/>
          <a:ext cx="8556807" cy="4600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056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683568" y="2222208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・春期受入学生到着出迎え</a:t>
            </a:r>
            <a:endParaRPr kumimoji="1" lang="ja-JP" altLang="en-US" sz="16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D8B2FB-BAB7-9D64-03F0-60AAC720E7DC}"/>
              </a:ext>
            </a:extLst>
          </p:cNvPr>
          <p:cNvSpPr txBox="1"/>
          <p:nvPr/>
        </p:nvSpPr>
        <p:spPr>
          <a:xfrm>
            <a:off x="407681" y="215139"/>
            <a:ext cx="7497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1F03176-396B-6EBC-8EC2-70514CCC4F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12688" r="12766"/>
          <a:stretch/>
        </p:blipFill>
        <p:spPr>
          <a:xfrm>
            <a:off x="899592" y="2618745"/>
            <a:ext cx="1368153" cy="133339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82CEF14-BB5A-8E87-93A3-71FA17F02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14" y="3655047"/>
            <a:ext cx="1390894" cy="12843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7DBB7F3-00ED-F23D-8EAB-C960126809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-176" r="-64" b="21456"/>
          <a:stretch/>
        </p:blipFill>
        <p:spPr>
          <a:xfrm>
            <a:off x="899592" y="4939431"/>
            <a:ext cx="2448272" cy="14451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E52EE77-5066-B31D-22FD-A182E3A8C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13" y="2636341"/>
            <a:ext cx="1895074" cy="159370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5CC531C-6308-2C1A-266D-7ED4222EB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230050"/>
            <a:ext cx="2592288" cy="194377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817E4C6-7B52-3589-3253-9001AFA2C2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79" y="2618745"/>
            <a:ext cx="2339375" cy="175413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D56C2D6-4438-3B5C-E098-9E7050C141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372881"/>
            <a:ext cx="2592288" cy="194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1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FCD2F-974D-A3C5-EF1E-45F8453C8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401B43-8A23-FE4C-EFDF-26C30C4BF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3BDF51-18FF-C859-7334-E5507CD7C77F}"/>
              </a:ext>
            </a:extLst>
          </p:cNvPr>
          <p:cNvSpPr txBox="1"/>
          <p:nvPr/>
        </p:nvSpPr>
        <p:spPr>
          <a:xfrm>
            <a:off x="683568" y="819505"/>
            <a:ext cx="8097494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2023-</a:t>
            </a:r>
            <a:r>
              <a:rPr lang="en-US" altLang="ja-JP" sz="2000" b="1" dirty="0">
                <a:solidFill>
                  <a:srgbClr val="FF0000"/>
                </a:solidFill>
              </a:rPr>
              <a:t>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5096F39E-6D35-34BF-47CD-72D5A4BA7A82}"/>
              </a:ext>
            </a:extLst>
          </p:cNvPr>
          <p:cNvGraphicFramePr>
            <a:graphicFrameLocks noGrp="1"/>
          </p:cNvGraphicFramePr>
          <p:nvPr/>
        </p:nvGraphicFramePr>
        <p:xfrm>
          <a:off x="407681" y="1389075"/>
          <a:ext cx="8556807" cy="777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0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7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rgbClr val="A7E8FF"/>
                          </a:solidFill>
                        </a:rPr>
                        <a:t>1</a:t>
                      </a:r>
                      <a:r>
                        <a:rPr kumimoji="1" lang="ja-JP" altLang="en-US" sz="3200" dirty="0">
                          <a:solidFill>
                            <a:srgbClr val="A7E8FF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・第７回地区委員会／オリエンテーション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・春期受入学生到着出迎え</a:t>
                      </a: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BFA56231-AF07-C5E0-2B0C-5BDC7579D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243465"/>
              </p:ext>
            </p:extLst>
          </p:nvPr>
        </p:nvGraphicFramePr>
        <p:xfrm>
          <a:off x="393114" y="2166872"/>
          <a:ext cx="8556807" cy="4600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056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754DA2-5754-C96B-9AE4-48610F481AE2}"/>
              </a:ext>
            </a:extLst>
          </p:cNvPr>
          <p:cNvSpPr txBox="1"/>
          <p:nvPr/>
        </p:nvSpPr>
        <p:spPr>
          <a:xfrm>
            <a:off x="1403648" y="222562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・オリエンテーション</a:t>
            </a:r>
            <a:endParaRPr kumimoji="1" lang="ja-JP" altLang="en-US" sz="16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34832C-3887-7C40-1FBF-106C3F1A7980}"/>
              </a:ext>
            </a:extLst>
          </p:cNvPr>
          <p:cNvSpPr txBox="1"/>
          <p:nvPr/>
        </p:nvSpPr>
        <p:spPr>
          <a:xfrm>
            <a:off x="407681" y="215139"/>
            <a:ext cx="7497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768B5E-DA57-B298-BD03-AB8655B09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5" y="2585844"/>
            <a:ext cx="2381567" cy="178657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7602FE-DB6A-B1B6-C4CF-6D965C648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42" y="2572576"/>
            <a:ext cx="2381567" cy="178657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0B9D87F-7311-25A3-0A25-26530DB85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64" y="2564180"/>
            <a:ext cx="2381567" cy="17865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6F6E111-B474-9ABE-91CC-00614C038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" y="4545573"/>
            <a:ext cx="2770769" cy="207854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21843E7-754B-7649-3FCB-18E86B2CDE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17" y="4575635"/>
            <a:ext cx="2719614" cy="20401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9C4BABB-C653-D925-B8F6-3B89C96ED6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r="5854"/>
          <a:stretch/>
        </p:blipFill>
        <p:spPr>
          <a:xfrm>
            <a:off x="3728832" y="4667498"/>
            <a:ext cx="2067223" cy="179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086194"/>
              </p:ext>
            </p:extLst>
          </p:nvPr>
        </p:nvGraphicFramePr>
        <p:xfrm>
          <a:off x="511771" y="2996952"/>
          <a:ext cx="8208912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8437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11771" y="923591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　　　</a:t>
            </a:r>
            <a:r>
              <a:rPr lang="ja-JP" altLang="en-US" sz="2000" dirty="0">
                <a:solidFill>
                  <a:schemeClr val="tx1"/>
                </a:solidFill>
              </a:rPr>
              <a:t>毎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09271"/>
              </p:ext>
            </p:extLst>
          </p:nvPr>
        </p:nvGraphicFramePr>
        <p:xfrm>
          <a:off x="526214" y="1464352"/>
          <a:ext cx="819446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8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２月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・次年度の募集要項作成（各クラブへ郵送）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・募集ポスター配布（三重、岐阜県下の高校へ）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511771" y="173083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244F6C-7F63-B231-5C39-5382696B3CFD}"/>
              </a:ext>
            </a:extLst>
          </p:cNvPr>
          <p:cNvSpPr txBox="1"/>
          <p:nvPr/>
        </p:nvSpPr>
        <p:spPr>
          <a:xfrm>
            <a:off x="526214" y="2312077"/>
            <a:ext cx="8208912" cy="4069251"/>
          </a:xfrm>
          <a:prstGeom prst="rect">
            <a:avLst/>
          </a:prstGeom>
          <a:solidFill>
            <a:schemeClr val="bg1"/>
          </a:solidFill>
        </p:spPr>
        <p:txBody>
          <a:bodyPr wrap="square" t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ja-JP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応募条件　</a:t>
            </a:r>
            <a:r>
              <a:rPr lang="en-US" altLang="ja-JP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】</a:t>
            </a: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①　日本国籍を有する健康闊達な高校生（応募時点で中学でも可）で、</a:t>
            </a:r>
            <a:endParaRPr lang="en-US" altLang="ja-JP" sz="14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　 出発時の年齢が満１６歳から満１８才未満</a:t>
            </a:r>
            <a:endParaRPr lang="en-US" altLang="ja-JP" sz="14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②　派遣期間は１年間</a:t>
            </a:r>
            <a:endParaRPr lang="en-US" altLang="ja-JP" sz="14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③　地区内のロータリークラブの推薦が得られること</a:t>
            </a:r>
            <a:endParaRPr lang="en-US" altLang="ja-JP" sz="14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④　約１年間の研修に参加出来ること</a:t>
            </a:r>
            <a:endParaRPr lang="en-US" altLang="ja-JP" sz="14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募集内容　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①　開　始　：　  ２月初旬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②　締　切　：　  ７月中旬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③　人　数　：　　１０名程度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④　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募集要項　既にご案内済みです。</a:t>
            </a:r>
            <a:endParaRPr lang="en-US" altLang="ja-JP" sz="1400" b="1" dirty="0">
              <a:solidFill>
                <a:srgbClr val="0000FF"/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　選　考　　</a:t>
            </a:r>
            <a:r>
              <a:rPr lang="en-US" altLang="ja-JP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】</a:t>
            </a: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①　選抜選考　：　  ７月下旬</a:t>
            </a:r>
            <a:endParaRPr lang="en-US" altLang="ja-JP" sz="14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②　合否判定　：　  ８月初旬</a:t>
            </a:r>
            <a:endParaRPr lang="en-US" altLang="ja-JP" sz="14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7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50F3DA-CF90-A67F-D317-8DA2214D7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36912"/>
            <a:ext cx="2543326" cy="36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1771" y="1052736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2023-</a:t>
            </a:r>
            <a:r>
              <a:rPr lang="en-US" altLang="ja-JP" sz="2000" b="1" dirty="0">
                <a:solidFill>
                  <a:srgbClr val="FF0000"/>
                </a:solidFill>
              </a:rPr>
              <a:t>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894657"/>
              </p:ext>
            </p:extLst>
          </p:nvPr>
        </p:nvGraphicFramePr>
        <p:xfrm>
          <a:off x="394770" y="1580903"/>
          <a:ext cx="8280921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2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rgbClr val="A7E8FF"/>
                          </a:solidFill>
                        </a:rPr>
                        <a:t>２月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・第８回地区委員会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136709"/>
              </p:ext>
            </p:extLst>
          </p:nvPr>
        </p:nvGraphicFramePr>
        <p:xfrm>
          <a:off x="394770" y="2349581"/>
          <a:ext cx="8280921" cy="426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6394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1403648" y="2345443"/>
            <a:ext cx="30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オリエンテーション</a:t>
            </a:r>
            <a:endParaRPr kumimoji="1" lang="ja-JP" altLang="en-US" sz="16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1770" y="199034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937F2D-A265-33B2-2962-E9360F39E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0" y="2804603"/>
            <a:ext cx="1989344" cy="149234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DB9BF7B-4833-431B-9306-B89058D88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14" y="2803037"/>
            <a:ext cx="1989344" cy="14923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2390F98-7479-6850-9AE6-7EFC53586E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94" y="2815399"/>
            <a:ext cx="1989344" cy="149234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E95B9DB-125F-1BC2-8915-F469366AFD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/>
          <a:stretch/>
        </p:blipFill>
        <p:spPr>
          <a:xfrm>
            <a:off x="6811274" y="2803037"/>
            <a:ext cx="1763813" cy="149234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3C11C54-8701-317B-43EE-F54FFC3164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0" y="4751970"/>
            <a:ext cx="1985468" cy="148943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D9FCEB9-8088-D2D4-29BD-A4A694FF20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99" y="4748838"/>
            <a:ext cx="1985469" cy="148943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59823BB-CB88-84B1-176A-B5A257A55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32" y="4752139"/>
            <a:ext cx="1985468" cy="1489437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FCB3D38-F23F-FDBA-BA39-89B6FC333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5641"/>
          <a:stretch/>
        </p:blipFill>
        <p:spPr>
          <a:xfrm>
            <a:off x="6829316" y="4782476"/>
            <a:ext cx="1789103" cy="14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534752"/>
              </p:ext>
            </p:extLst>
          </p:nvPr>
        </p:nvGraphicFramePr>
        <p:xfrm>
          <a:off x="611559" y="2548120"/>
          <a:ext cx="7776864" cy="409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9059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611559" y="908370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2023-</a:t>
            </a:r>
            <a:r>
              <a:rPr lang="en-US" altLang="ja-JP" sz="2000" b="1" dirty="0">
                <a:solidFill>
                  <a:srgbClr val="FF0000"/>
                </a:solidFill>
              </a:rPr>
              <a:t>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453342"/>
              </p:ext>
            </p:extLst>
          </p:nvPr>
        </p:nvGraphicFramePr>
        <p:xfrm>
          <a:off x="643409" y="1377075"/>
          <a:ext cx="7776865" cy="1155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51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３月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34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回国際ロータリー交換学生スキーの集い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　　　　　</a:t>
                      </a:r>
                      <a:r>
                        <a:rPr kumimoji="1" lang="ja-JP" altLang="en-US" sz="18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多地区合同研修（白馬</a:t>
                      </a:r>
                      <a:r>
                        <a:rPr kumimoji="1" lang="en-US" altLang="ja-JP" sz="18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RC</a:t>
                      </a:r>
                      <a:r>
                        <a:rPr kumimoji="1" lang="ja-JP" altLang="en-US" sz="18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主催・３日間）</a:t>
                      </a:r>
                      <a:endParaRPr kumimoji="1" lang="en-US" altLang="ja-JP" sz="1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・第９回地区委員会／オリエンテーション</a:t>
                      </a: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952500" y="2548120"/>
            <a:ext cx="4465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　　・</a:t>
            </a:r>
            <a:r>
              <a:rPr lang="ja-JP" altLang="en-US" sz="1600" b="1" dirty="0"/>
              <a:t>白馬スキーの集い</a:t>
            </a:r>
            <a:r>
              <a:rPr lang="en-US" altLang="ja-JP" sz="1600" b="1" dirty="0"/>
              <a:t>/</a:t>
            </a:r>
            <a:r>
              <a:rPr lang="ja-JP" altLang="en-US" sz="1600" b="1" dirty="0"/>
              <a:t>オリエンテーション</a:t>
            </a:r>
            <a:endParaRPr kumimoji="1" lang="ja-JP" altLang="en-US" sz="16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8601" y="160141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地区青少年交換委員会／年間活動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A79FEB-4935-66FD-FE60-86E9F0E10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918855"/>
            <a:ext cx="2232248" cy="16745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1BB1F5-C0A0-43EB-37CC-8E21E555D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34" y="2918855"/>
            <a:ext cx="2232248" cy="167456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6ED6BF3-AF63-4144-8C68-E93455659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33" y="4739591"/>
            <a:ext cx="2738721" cy="173951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63E59EA-720B-197F-1824-D253D0EA3E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"/>
          <a:stretch/>
        </p:blipFill>
        <p:spPr>
          <a:xfrm>
            <a:off x="3455875" y="2919232"/>
            <a:ext cx="2088232" cy="167418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306BE17-066B-CD13-9D2C-951823C624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8" y="4739591"/>
            <a:ext cx="2318833" cy="173951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1202F71-8533-B8E4-F1EF-7F9DF79F0D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001" y="4739591"/>
            <a:ext cx="2318833" cy="17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79512" y="132771"/>
            <a:ext cx="65527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eaLnBrk="1" hangingPunct="1"/>
            <a:r>
              <a:rPr lang="en-US" altLang="ja-JP" sz="2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Ⅰ.</a:t>
            </a:r>
            <a:r>
              <a:rPr lang="ja-JP" altLang="en-US" sz="2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青少年交換プログラムとは</a:t>
            </a:r>
          </a:p>
        </p:txBody>
      </p:sp>
      <p:graphicFrame>
        <p:nvGraphicFramePr>
          <p:cNvPr id="13" name="表 12"/>
          <p:cNvGraphicFramePr>
            <a:graphicFrameLocks noGrp="1"/>
          </p:cNvGraphicFramePr>
          <p:nvPr/>
        </p:nvGraphicFramePr>
        <p:xfrm>
          <a:off x="179512" y="933408"/>
          <a:ext cx="8809942" cy="5680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9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8011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372015" y="1097840"/>
            <a:ext cx="8418417" cy="5744285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2300" b="1" dirty="0">
                <a:latin typeface="ＭＳ Ｐゴシック" panose="020B0600070205080204" pitchFamily="50" charset="-128"/>
              </a:rPr>
              <a:t>４．青少年交換プログラムは、世界市民としての自覚を養うもので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latin typeface="ＭＳ Ｐゴシック" panose="020B0600070205080204" pitchFamily="50" charset="-128"/>
              </a:rPr>
              <a:t>　　あり、学生は自国やその文化、自分の考えを伝える</a:t>
            </a:r>
            <a:r>
              <a:rPr lang="ja-JP" altLang="en-US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若き</a:t>
            </a:r>
            <a:r>
              <a:rPr lang="ja-JP" altLang="en-US" sz="2300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親善大　　　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latin typeface="ＭＳ Ｐゴシック" panose="020B0600070205080204" pitchFamily="50" charset="-128"/>
              </a:rPr>
              <a:t>　　</a:t>
            </a:r>
            <a:r>
              <a:rPr lang="ja-JP" altLang="en-US" sz="2300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使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です。学生はホスト家族の一員として過ごし、現地の学校に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2300" b="1" dirty="0">
                <a:latin typeface="ＭＳ Ｐゴシック" panose="020B0600070205080204" pitchFamily="50" charset="-128"/>
              </a:rPr>
              <a:t>    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通学し、ありのままの生活体験をしながらその国の風習・習慣等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latin typeface="ＭＳ Ｐゴシック" panose="020B0600070205080204" pitchFamily="50" charset="-128"/>
              </a:rPr>
              <a:t>　　を見聞きします。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latin typeface="ＭＳ Ｐゴシック" panose="020B0600070205080204" pitchFamily="50" charset="-128"/>
              </a:rPr>
              <a:t>５．現在、</a:t>
            </a:r>
            <a:r>
              <a:rPr lang="en-US" altLang="ja-JP" sz="2300" b="1" dirty="0">
                <a:latin typeface="ＭＳ Ｐゴシック" panose="020B0600070205080204" pitchFamily="50" charset="-128"/>
              </a:rPr>
              <a:t>150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か国以上、</a:t>
            </a:r>
            <a:r>
              <a:rPr lang="en-US" altLang="ja-JP" sz="2300" b="1" dirty="0">
                <a:latin typeface="ＭＳ Ｐゴシック" panose="020B0600070205080204" pitchFamily="50" charset="-128"/>
              </a:rPr>
              <a:t>9,000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名以上の交換が行われ、</a:t>
            </a:r>
            <a:r>
              <a:rPr lang="ja-JP" altLang="en-US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日本におい</a:t>
            </a:r>
            <a:endParaRPr lang="en-US" altLang="ja-JP" sz="2300" b="1" dirty="0">
              <a:solidFill>
                <a:schemeClr val="accent2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　　</a:t>
            </a:r>
            <a:r>
              <a:rPr lang="ja-JP" altLang="en-US" sz="2300" b="1" dirty="0" err="1">
                <a:solidFill>
                  <a:schemeClr val="accent2"/>
                </a:solidFill>
                <a:latin typeface="ＭＳ Ｐゴシック" panose="020B0600070205080204" pitchFamily="50" charset="-128"/>
              </a:rPr>
              <a:t>ても</a:t>
            </a:r>
            <a:r>
              <a:rPr lang="en-US" altLang="ja-JP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50</a:t>
            </a:r>
            <a:r>
              <a:rPr lang="ja-JP" altLang="en-US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か国以上、</a:t>
            </a:r>
            <a:r>
              <a:rPr lang="en-US" altLang="ja-JP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200</a:t>
            </a:r>
            <a:r>
              <a:rPr lang="ja-JP" altLang="en-US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名弱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の学生が世界中に留学しています。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b="1" dirty="0">
                <a:latin typeface="ＭＳ Ｐゴシック" panose="020B0600070205080204" pitchFamily="50" charset="-128"/>
              </a:rPr>
              <a:t>　　　　　　　　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（</a:t>
            </a:r>
            <a:r>
              <a:rPr lang="en-US" altLang="ja-JP" sz="2300" b="1" dirty="0">
                <a:latin typeface="ＭＳ Ｐゴシック" panose="020B0600070205080204" pitchFamily="50" charset="-128"/>
              </a:rPr>
              <a:t>2022-23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年度は</a:t>
            </a:r>
            <a:r>
              <a:rPr lang="en-US" altLang="ja-JP" sz="2300" b="1" dirty="0">
                <a:latin typeface="ＭＳ Ｐゴシック" panose="020B0600070205080204" pitchFamily="50" charset="-128"/>
              </a:rPr>
              <a:t>97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名、</a:t>
            </a:r>
            <a:r>
              <a:rPr lang="en-US" altLang="ja-JP" sz="2300" b="1" dirty="0">
                <a:latin typeface="ＭＳ Ｐゴシック" panose="020B0600070205080204" pitchFamily="50" charset="-128"/>
              </a:rPr>
              <a:t>2023-24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年度は</a:t>
            </a:r>
            <a:r>
              <a:rPr lang="en-US" altLang="ja-JP" sz="2300" b="1" dirty="0">
                <a:latin typeface="ＭＳ Ｐゴシック" panose="020B0600070205080204" pitchFamily="50" charset="-128"/>
              </a:rPr>
              <a:t>138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名が参加）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latin typeface="ＭＳ Ｐゴシック" panose="020B0600070205080204" pitchFamily="50" charset="-128"/>
              </a:rPr>
              <a:t>６．このプログラムは、</a:t>
            </a:r>
            <a:r>
              <a:rPr lang="ja-JP" altLang="en-US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ロータリー奉仕プログラムで唯一、ロータリア</a:t>
            </a:r>
            <a:endParaRPr lang="en-US" altLang="ja-JP" sz="2300" b="1" dirty="0">
              <a:solidFill>
                <a:schemeClr val="accent2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　　ンの子弟が参加できるプログラム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です。但し、同時に学生を派遣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latin typeface="ＭＳ Ｐゴシック" panose="020B0600070205080204" pitchFamily="50" charset="-128"/>
              </a:rPr>
              <a:t>　　する事は、地域社会の青少年に対する奉仕でもあり、ロータリア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300" b="1" dirty="0">
                <a:latin typeface="ＭＳ Ｐゴシック" panose="020B0600070205080204" pitchFamily="50" charset="-128"/>
              </a:rPr>
              <a:t>　　ンの子弟でない者も同様に扱うことになっています。</a:t>
            </a:r>
            <a:endParaRPr lang="en-US" altLang="ja-JP" sz="2300" b="1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86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228445"/>
              </p:ext>
            </p:extLst>
          </p:nvPr>
        </p:nvGraphicFramePr>
        <p:xfrm>
          <a:off x="511770" y="2339961"/>
          <a:ext cx="8308701" cy="4401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140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11770" y="887439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2023-</a:t>
            </a:r>
            <a:r>
              <a:rPr lang="en-US" altLang="ja-JP" sz="2000" b="1" dirty="0">
                <a:solidFill>
                  <a:srgbClr val="FF0000"/>
                </a:solidFill>
              </a:rPr>
              <a:t>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511771" y="1356722"/>
          <a:ext cx="8308700" cy="83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46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４月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10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回地区委員会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・地区研修・協議会（委員会活動報告、プレゼン）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755576" y="2328182"/>
            <a:ext cx="30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オリエンテーション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1770" y="142885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971379-68B9-C171-B175-953FCD313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7" y="4355716"/>
            <a:ext cx="2799105" cy="20998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69576BE-3FA2-8DEC-5DF1-5849DB0831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25" y="2723354"/>
            <a:ext cx="2408684" cy="180692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D4A4FC9-578C-9E15-06DB-DAAE0F505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2" y="2723353"/>
            <a:ext cx="2408684" cy="180692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52029A8-30E3-82DE-E7D4-0696600EE7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65" y="2723352"/>
            <a:ext cx="2408683" cy="180692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14539E4-8886-5270-5B02-4E777FB8B0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2" y="4544831"/>
            <a:ext cx="1559981" cy="207950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86825EA-9AC8-2694-AB13-CA5AACF378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75" y="4534020"/>
            <a:ext cx="1559981" cy="207950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3E4D053-AEB0-E640-AE33-2A14CABB7C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73" y="4530271"/>
            <a:ext cx="1559981" cy="20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215360"/>
              </p:ext>
            </p:extLst>
          </p:nvPr>
        </p:nvGraphicFramePr>
        <p:xfrm>
          <a:off x="511770" y="2339961"/>
          <a:ext cx="8308701" cy="4401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140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11770" y="887439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2023-</a:t>
            </a:r>
            <a:r>
              <a:rPr lang="en-US" altLang="ja-JP" sz="2000" b="1" dirty="0">
                <a:solidFill>
                  <a:srgbClr val="FF0000"/>
                </a:solidFill>
              </a:rPr>
              <a:t>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511771" y="1356722"/>
          <a:ext cx="8308700" cy="83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46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４月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10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回地区委員会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・地区研修・協議会（委員会活動報告、プレゼン）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755576" y="2328182"/>
            <a:ext cx="30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オリエンテーション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1770" y="142885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B880D8-3D84-6839-81DE-2B6F05383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79912"/>
            <a:ext cx="1600003" cy="21328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BC36B29-22F4-0EB7-71F2-1C4591D46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96" y="4379913"/>
            <a:ext cx="1600002" cy="21328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B2F3ED3-3EE8-4939-4174-FDF1AC1E4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09" y="4388271"/>
            <a:ext cx="1593732" cy="21244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FB962A8-A2EA-5096-7EF3-68211F5641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6" y="2797021"/>
            <a:ext cx="2088232" cy="156652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314DA5D-FF75-A07A-653C-D94B3FC32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99" y="2821744"/>
            <a:ext cx="2088233" cy="156652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23BC9D9-D046-E83E-BD00-26995B3B8B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52" y="2821744"/>
            <a:ext cx="2088231" cy="156652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D725DBA-D180-B504-FA27-6D00C46D8F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51" y="4467745"/>
            <a:ext cx="2906930" cy="20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86F3-D42E-C9D6-DB21-A5DF7CB86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4BB2AB2-4527-565D-22F9-A6131B900D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B9482A-A313-C537-3345-4E64CA830767}"/>
              </a:ext>
            </a:extLst>
          </p:cNvPr>
          <p:cNvSpPr txBox="1"/>
          <p:nvPr/>
        </p:nvSpPr>
        <p:spPr>
          <a:xfrm>
            <a:off x="518640" y="942372"/>
            <a:ext cx="8202043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2023-</a:t>
            </a:r>
            <a:r>
              <a:rPr lang="en-US" altLang="ja-JP" sz="2000" b="1" dirty="0">
                <a:solidFill>
                  <a:srgbClr val="FF0000"/>
                </a:solidFill>
              </a:rPr>
              <a:t>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1E6F8B34-8BFF-05D5-0444-05466AB37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25721"/>
              </p:ext>
            </p:extLst>
          </p:nvPr>
        </p:nvGraphicFramePr>
        <p:xfrm>
          <a:off x="511771" y="1387900"/>
          <a:ext cx="820204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4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5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４月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・受入学生春季研修旅行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　</a:t>
                      </a:r>
                      <a:r>
                        <a:rPr kumimoji="1" lang="ja-JP" altLang="en-US" sz="18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広島～姫路～大阪方面（３日間）</a:t>
                      </a: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A671B178-4649-64A4-7595-1FF29215C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679827"/>
              </p:ext>
            </p:extLst>
          </p:nvPr>
        </p:nvGraphicFramePr>
        <p:xfrm>
          <a:off x="511771" y="2165640"/>
          <a:ext cx="8208912" cy="4575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572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2B5276-DA97-1298-2901-C02FE8BE0D87}"/>
              </a:ext>
            </a:extLst>
          </p:cNvPr>
          <p:cNvSpPr txBox="1"/>
          <p:nvPr/>
        </p:nvSpPr>
        <p:spPr>
          <a:xfrm>
            <a:off x="518640" y="2205593"/>
            <a:ext cx="344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広島平和記念資料館 ～ 厳島神社</a:t>
            </a:r>
            <a:endParaRPr kumimoji="1" lang="ja-JP" altLang="en-US" sz="16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4E367F-9114-0659-65F8-A9658963F580}"/>
              </a:ext>
            </a:extLst>
          </p:cNvPr>
          <p:cNvSpPr txBox="1"/>
          <p:nvPr/>
        </p:nvSpPr>
        <p:spPr>
          <a:xfrm>
            <a:off x="511771" y="129334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F53AF2-FD06-E368-E848-EB51FEFC0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11264"/>
            <a:ext cx="3152206" cy="23646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340959D-FECD-6CC2-2662-80D50996D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6" y="2611713"/>
            <a:ext cx="2232248" cy="167456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A2F2A1-8BA8-65C1-4127-BA5047779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37" y="3784186"/>
            <a:ext cx="2101958" cy="28019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FC623B5-6CC7-1072-4019-7EDE8049DC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7319" y="2925800"/>
            <a:ext cx="3130652" cy="23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86F3-D42E-C9D6-DB21-A5DF7CB86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8A2F2A1-8BA8-65C1-4127-BA5047779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61" y="2455693"/>
            <a:ext cx="2101958" cy="280197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4BB2AB2-4527-565D-22F9-A6131B900D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B9482A-A313-C537-3345-4E64CA830767}"/>
              </a:ext>
            </a:extLst>
          </p:cNvPr>
          <p:cNvSpPr txBox="1"/>
          <p:nvPr/>
        </p:nvSpPr>
        <p:spPr>
          <a:xfrm>
            <a:off x="518640" y="942372"/>
            <a:ext cx="8202043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2023-</a:t>
            </a:r>
            <a:r>
              <a:rPr lang="en-US" altLang="ja-JP" sz="2000" b="1" dirty="0">
                <a:solidFill>
                  <a:srgbClr val="FF0000"/>
                </a:solidFill>
              </a:rPr>
              <a:t>24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1E6F8B34-8BFF-05D5-0444-05466AB37894}"/>
              </a:ext>
            </a:extLst>
          </p:cNvPr>
          <p:cNvGraphicFramePr>
            <a:graphicFrameLocks noGrp="1"/>
          </p:cNvGraphicFramePr>
          <p:nvPr/>
        </p:nvGraphicFramePr>
        <p:xfrm>
          <a:off x="511771" y="1387900"/>
          <a:ext cx="820204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4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5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４月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・受入学生春季研修旅行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　</a:t>
                      </a:r>
                      <a:r>
                        <a:rPr kumimoji="1" lang="ja-JP" altLang="en-US" sz="18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広島～姫路～大阪方面（３日間）</a:t>
                      </a: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A671B178-4649-64A4-7595-1FF29215C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715493"/>
              </p:ext>
            </p:extLst>
          </p:nvPr>
        </p:nvGraphicFramePr>
        <p:xfrm>
          <a:off x="511771" y="2165640"/>
          <a:ext cx="8208912" cy="4575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572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F46396-548F-CD27-11DF-8427EDDF7EF3}"/>
              </a:ext>
            </a:extLst>
          </p:cNvPr>
          <p:cNvSpPr txBox="1"/>
          <p:nvPr/>
        </p:nvSpPr>
        <p:spPr>
          <a:xfrm>
            <a:off x="541907" y="2244312"/>
            <a:ext cx="3673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姫路城　～ なんば ～　</a:t>
            </a:r>
            <a:r>
              <a:rPr lang="en-US" altLang="ja-JP" sz="1600" b="1" dirty="0"/>
              <a:t>USJ</a:t>
            </a:r>
            <a:endParaRPr kumimoji="1" lang="ja-JP" altLang="en-US" sz="16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4E367F-9114-0659-65F8-A9658963F580}"/>
              </a:ext>
            </a:extLst>
          </p:cNvPr>
          <p:cNvSpPr txBox="1"/>
          <p:nvPr/>
        </p:nvSpPr>
        <p:spPr>
          <a:xfrm>
            <a:off x="511771" y="129334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67DF6C7-DBAB-A9C5-9085-0DD34A4D4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9"/>
          <a:stretch/>
        </p:blipFill>
        <p:spPr>
          <a:xfrm>
            <a:off x="638341" y="2646097"/>
            <a:ext cx="3014104" cy="184823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747672D-F40E-EC80-A8C7-48D2BC691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8" y="4469769"/>
            <a:ext cx="2782110" cy="208705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E7D7281-E8C2-BC4B-ABCB-FCE5748915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15330"/>
          <a:stretch/>
        </p:blipFill>
        <p:spPr>
          <a:xfrm rot="10800000" flipV="1">
            <a:off x="3693184" y="2677957"/>
            <a:ext cx="2521697" cy="180355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368BB61-43BC-713F-35BE-98C2F2F47F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78" y="4425245"/>
            <a:ext cx="2588848" cy="217344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D59421C0-03BA-ADDC-88DF-D8C8BE7A2D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11" y="2640225"/>
            <a:ext cx="2328894" cy="174667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151D1A1-D684-FE25-9BB4-A012AB04FE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75" y="4706845"/>
            <a:ext cx="2241838" cy="16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643489"/>
              </p:ext>
            </p:extLst>
          </p:nvPr>
        </p:nvGraphicFramePr>
        <p:xfrm>
          <a:off x="489398" y="2983678"/>
          <a:ext cx="8420944" cy="3757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769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11771" y="1052736"/>
            <a:ext cx="820891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　　　　　　　　　　　　　　　　　　</a:t>
            </a:r>
            <a:r>
              <a:rPr lang="en-US" altLang="ja-JP" sz="2000" b="1" dirty="0">
                <a:solidFill>
                  <a:schemeClr val="tx1"/>
                </a:solidFill>
              </a:rPr>
              <a:t>20</a:t>
            </a:r>
            <a:r>
              <a:rPr lang="en-US" altLang="ja-JP" sz="2000" b="1" dirty="0">
                <a:solidFill>
                  <a:srgbClr val="FF0000"/>
                </a:solidFill>
              </a:rPr>
              <a:t>22</a:t>
            </a:r>
            <a:r>
              <a:rPr lang="en-US" altLang="ja-JP" sz="2000" b="1" dirty="0">
                <a:solidFill>
                  <a:schemeClr val="tx1"/>
                </a:solidFill>
              </a:rPr>
              <a:t>-23</a:t>
            </a:r>
            <a:r>
              <a:rPr lang="ja-JP" altLang="en-US" sz="2000" b="1" dirty="0">
                <a:solidFill>
                  <a:schemeClr val="tx1"/>
                </a:solidFill>
              </a:rPr>
              <a:t>年度</a:t>
            </a: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02621"/>
              </p:ext>
            </p:extLst>
          </p:nvPr>
        </p:nvGraphicFramePr>
        <p:xfrm>
          <a:off x="502276" y="1609108"/>
          <a:ext cx="8408066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6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５月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・日本青少年交換研究会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・日本伝統文化体験研修②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　</a:t>
                      </a:r>
                      <a:r>
                        <a:rPr kumimoji="1" lang="ja-JP" altLang="en-US" sz="18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（虎渓山永保寺・虎渓山専門道場・中津川グランピング２日間）</a:t>
                      </a:r>
                      <a:endParaRPr kumimoji="1" lang="en-US" altLang="ja-JP" sz="1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・第１１回地区委員会／オリエンテーション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797616" y="3075951"/>
            <a:ext cx="3630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・</a:t>
            </a:r>
            <a:r>
              <a:rPr lang="ja-JP" altLang="en-US" sz="1600" b="1" dirty="0"/>
              <a:t>日本伝統文化体験研修（座禅）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3305" y="131993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F34F05-46B0-966E-ABDB-424D23977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5" y="3414505"/>
            <a:ext cx="2232248" cy="167456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E5C1ABB-4B10-FF1E-729B-863BB382E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886081"/>
            <a:ext cx="2313266" cy="173534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84C7990-6839-4F56-13E8-84171CDCB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55" y="3395144"/>
            <a:ext cx="2232249" cy="167456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ABDA065-930B-6A52-6522-AE86DFFAF9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5" t="4359" r="9824"/>
          <a:stretch/>
        </p:blipFill>
        <p:spPr>
          <a:xfrm>
            <a:off x="4517153" y="4925945"/>
            <a:ext cx="1723934" cy="165561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6F2D164-958C-DE56-6BDB-1959150773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12" y="3395144"/>
            <a:ext cx="2277379" cy="170842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2CBCEF5-F178-96DD-27BE-EA3914DB4D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10" y="5106651"/>
            <a:ext cx="1897981" cy="142348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DB459EF-B7EE-A1B1-365E-F4ABE59966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1619" r="-4160" b="-1619"/>
          <a:stretch/>
        </p:blipFill>
        <p:spPr>
          <a:xfrm>
            <a:off x="830605" y="5248892"/>
            <a:ext cx="1352118" cy="10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9" y="1052736"/>
            <a:ext cx="8202042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再びめぐるエンドレス・ルーチン</a:t>
            </a:r>
            <a:r>
              <a:rPr lang="en-US" altLang="ja-JP" dirty="0"/>
              <a:t>…</a:t>
            </a:r>
            <a:r>
              <a:rPr lang="ja-JP" altLang="en-US" b="1" dirty="0">
                <a:solidFill>
                  <a:schemeClr val="tx1"/>
                </a:solidFill>
              </a:rPr>
              <a:t>次年度へ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190855"/>
              </p:ext>
            </p:extLst>
          </p:nvPr>
        </p:nvGraphicFramePr>
        <p:xfrm>
          <a:off x="341676" y="2658992"/>
          <a:ext cx="8202042" cy="4104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0445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25591"/>
              </p:ext>
            </p:extLst>
          </p:nvPr>
        </p:nvGraphicFramePr>
        <p:xfrm>
          <a:off x="338244" y="1599165"/>
          <a:ext cx="820547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2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accent3"/>
                          </a:solidFill>
                        </a:rPr>
                        <a:t>６月</a:t>
                      </a:r>
                      <a:r>
                        <a:rPr kumimoji="1" lang="ja-JP" altLang="en-US" sz="3200" dirty="0">
                          <a:solidFill>
                            <a:srgbClr val="FF0000"/>
                          </a:solidFill>
                        </a:rPr>
                        <a:t>　　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・第１２回地区委員会</a:t>
                      </a:r>
                      <a:r>
                        <a:rPr kumimoji="1" lang="en-US" altLang="ja-JP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オリエンテーション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・夏期受入学生修了証書授与式</a:t>
                      </a:r>
                      <a:r>
                        <a:rPr kumimoji="1" lang="ja-JP" altLang="en-US" sz="2000" dirty="0">
                          <a:solidFill>
                            <a:srgbClr val="FFFF00"/>
                          </a:solidFill>
                        </a:rPr>
                        <a:t>　　　　</a:t>
                      </a:r>
                      <a:endParaRPr kumimoji="1" lang="en-US" altLang="ja-JP" sz="2000" dirty="0">
                        <a:solidFill>
                          <a:srgbClr val="FFFF00"/>
                        </a:solidFill>
                      </a:endParaRPr>
                    </a:p>
                    <a:p>
                      <a:r>
                        <a:rPr kumimoji="1" lang="ja-JP" alt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・新旧交代式</a:t>
                      </a:r>
                      <a:endParaRPr kumimoji="1" lang="en-US" altLang="ja-JP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545813" y="2735817"/>
            <a:ext cx="3202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夏期受入学生終了証書授与式</a:t>
            </a:r>
            <a:endParaRPr kumimoji="1" lang="ja-JP" altLang="en-US" sz="16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98418" y="2741478"/>
            <a:ext cx="2860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・</a:t>
            </a:r>
            <a:r>
              <a:rPr lang="ja-JP" altLang="en-US" sz="1600" b="1" dirty="0"/>
              <a:t>オリエンテーション</a:t>
            </a:r>
            <a:endParaRPr kumimoji="1" lang="ja-JP" altLang="en-US" sz="16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3529" y="117258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latin typeface="ＭＳ Ｐゴシック" panose="020B0600070205080204" pitchFamily="50" charset="-128"/>
              </a:rPr>
              <a:t>Ⅴ</a:t>
            </a:r>
            <a:r>
              <a:rPr kumimoji="1" lang="en-US" altLang="ja-JP" b="1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>
                <a:latin typeface="ＭＳ Ｐゴシック" panose="020B0600070205080204" pitchFamily="50" charset="-128"/>
              </a:rPr>
              <a:t>　第</a:t>
            </a:r>
            <a:r>
              <a:rPr kumimoji="1" lang="en-US" altLang="ja-JP" b="1">
                <a:latin typeface="ＭＳ Ｐゴシック" panose="020B0600070205080204" pitchFamily="50" charset="-128"/>
              </a:rPr>
              <a:t>2630</a:t>
            </a:r>
            <a:r>
              <a:rPr kumimoji="1" lang="ja-JP" altLang="en-US" b="1">
                <a:latin typeface="ＭＳ Ｐゴシック" panose="020B0600070205080204" pitchFamily="50" charset="-128"/>
              </a:rPr>
              <a:t>地区青少年交換委員会／年間活動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DF0562-066F-2DC1-4CF6-DF9C26979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6" y="3131883"/>
            <a:ext cx="2131739" cy="15991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0D17A05-DC29-1911-93ED-442314553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7" y="3108735"/>
            <a:ext cx="2193168" cy="164524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93AA72A-42CB-5551-6E1B-955E6E883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72" y="3108736"/>
            <a:ext cx="2193168" cy="164524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0DFBA24-1976-2B0F-38B4-0C4360FE81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97" y="4824661"/>
            <a:ext cx="2365470" cy="177450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3CD4A72-9CD6-BB2A-67CA-497040CAA7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39" y="4824661"/>
            <a:ext cx="2365469" cy="177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287524" y="1072392"/>
            <a:ext cx="8568952" cy="54887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prstShdw prst="shdw17" dist="17961" dir="13500000">
              <a:srgbClr val="000099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2400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63588" y="3864815"/>
            <a:ext cx="73448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9050" cmpd="sng">
                  <a:gradFill>
                    <a:gsLst>
                      <a:gs pos="35000">
                        <a:srgbClr val="3737CF"/>
                      </a:gs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1EE3F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世界に希望を生み出そう</a:t>
            </a:r>
            <a:endParaRPr lang="ja-JP" altLang="en-US" sz="2800" b="1" cap="none" spc="0" dirty="0">
              <a:ln w="19050" cmpd="sng">
                <a:gradFill>
                  <a:gsLst>
                    <a:gs pos="35000">
                      <a:srgbClr val="3737CF"/>
                    </a:gs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1EE3F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746516" y="1429060"/>
            <a:ext cx="7578960" cy="2431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　　　以上、青少年交換プログラム の概要と</a:t>
            </a:r>
            <a:endParaRPr lang="en-US" altLang="ja-JP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　　　　　地区青少年交換委員会の役割</a:t>
            </a:r>
            <a:endParaRPr lang="en-US" altLang="ja-JP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　　　及び活動の様子を報告しました。</a:t>
            </a:r>
            <a:endParaRPr lang="en-US" altLang="ja-JP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　　　　</a:t>
            </a:r>
            <a:r>
              <a:rPr lang="ja-JP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ご静聴有難うございました。</a:t>
            </a:r>
            <a:endParaRPr lang="en-US" altLang="ja-JP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82520" y="4619297"/>
            <a:ext cx="7578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FF0000"/>
                </a:solidFill>
                <a:latin typeface="+mj-lt"/>
              </a:rPr>
              <a:t>～異文化を理解し、国境を越えた友情と信頼を築く機会をもたらすことで、世界の平和を少しでも実現できると私たちは信じています～</a:t>
            </a:r>
            <a:endParaRPr kumimoji="1" lang="ja-JP" alt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17164" y="5503038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国際ロータリー第２６３０地区</a:t>
            </a:r>
            <a:endParaRPr lang="en-US" altLang="ja-JP" sz="1600" b="1" dirty="0"/>
          </a:p>
          <a:p>
            <a:r>
              <a:rPr lang="ja-JP" altLang="en-US" sz="1600" b="1" dirty="0"/>
              <a:t>　青少年交換委員会</a:t>
            </a:r>
            <a:endParaRPr kumimoji="1" lang="en-US" altLang="ja-JP" sz="1600" b="1" dirty="0"/>
          </a:p>
          <a:p>
            <a:r>
              <a:rPr lang="ja-JP" altLang="en-US" sz="1600" b="1" dirty="0"/>
              <a:t>　　　　  　</a:t>
            </a:r>
            <a:r>
              <a:rPr kumimoji="1" lang="ja-JP" altLang="en-US" sz="1600" b="1" dirty="0"/>
              <a:t>委員長</a:t>
            </a:r>
            <a:r>
              <a:rPr lang="ja-JP" altLang="en-US" sz="1600" b="1" dirty="0"/>
              <a:t>　河人 宗寿</a:t>
            </a:r>
            <a:endParaRPr kumimoji="1" lang="en-US" altLang="ja-JP" sz="1600" b="1" dirty="0"/>
          </a:p>
        </p:txBody>
      </p:sp>
    </p:spTree>
    <p:extLst>
      <p:ext uri="{BB962C8B-B14F-4D97-AF65-F5344CB8AC3E}">
        <p14:creationId xmlns:p14="http://schemas.microsoft.com/office/powerpoint/2010/main" val="28257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192708"/>
            <a:ext cx="74168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Ⅱ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</a:t>
            </a:r>
            <a:r>
              <a:rPr lang="ja-JP" altLang="en-US" b="1" dirty="0">
                <a:latin typeface="ＭＳ Ｐゴシック" panose="020B0600070205080204" pitchFamily="50" charset="-128"/>
              </a:rPr>
              <a:t>海外クラブへの派遣状況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179512" y="1052736"/>
          <a:ext cx="8784976" cy="547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2608">
                <a:tc>
                  <a:txBody>
                    <a:bodyPr/>
                    <a:lstStyle/>
                    <a:p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323528" y="1268760"/>
            <a:ext cx="8568952" cy="5253762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b="1" dirty="0"/>
              <a:t>学生は</a:t>
            </a:r>
            <a:r>
              <a:rPr lang="ja-JP" altLang="en-US" sz="2400" b="1" dirty="0">
                <a:solidFill>
                  <a:schemeClr val="accent2"/>
                </a:solidFill>
              </a:rPr>
              <a:t>毎年７月～８月に海外へ出発</a:t>
            </a:r>
            <a:r>
              <a:rPr lang="ja-JP" altLang="en-US" sz="2400" b="1" dirty="0"/>
              <a:t>し、約１年間派遣されます。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endParaRPr lang="en-US" altLang="ja-JP" sz="2400" b="1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　・２０２２年度の派遣先 </a:t>
            </a:r>
            <a:r>
              <a:rPr lang="ja-JP" altLang="en-US" sz="2400" b="1" dirty="0">
                <a:solidFill>
                  <a:srgbClr val="006600"/>
                </a:solidFill>
              </a:rPr>
              <a:t>（</a:t>
            </a:r>
            <a:r>
              <a:rPr lang="en-US" altLang="ja-JP" sz="2400" b="1" dirty="0">
                <a:solidFill>
                  <a:srgbClr val="006600"/>
                </a:solidFill>
              </a:rPr>
              <a:t>USA</a:t>
            </a:r>
            <a:r>
              <a:rPr lang="ja-JP" altLang="en-US" sz="2400" b="1" dirty="0">
                <a:solidFill>
                  <a:srgbClr val="006600"/>
                </a:solidFill>
              </a:rPr>
              <a:t>）</a:t>
            </a:r>
            <a:endParaRPr lang="en-US" altLang="ja-JP" sz="2400" b="1" dirty="0">
              <a:solidFill>
                <a:srgbClr val="0066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　　　合計 ３名　（　男子２名、女子 １名　）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endParaRPr lang="en-US" altLang="ja-JP" sz="2400" b="1" i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　・２０２３年度の派遣先 </a:t>
            </a:r>
            <a:r>
              <a:rPr lang="ja-JP" altLang="en-US" sz="2400" b="1" dirty="0">
                <a:solidFill>
                  <a:srgbClr val="007A00"/>
                </a:solidFill>
              </a:rPr>
              <a:t>（</a:t>
            </a:r>
            <a:r>
              <a:rPr lang="en-US" altLang="ja-JP" sz="2400" b="1" dirty="0">
                <a:solidFill>
                  <a:srgbClr val="007A00"/>
                </a:solidFill>
              </a:rPr>
              <a:t>USA</a:t>
            </a:r>
            <a:r>
              <a:rPr lang="ja-JP" altLang="en-US" sz="2400" b="1" dirty="0">
                <a:solidFill>
                  <a:srgbClr val="007A00"/>
                </a:solidFill>
              </a:rPr>
              <a:t>・</a:t>
            </a:r>
            <a:r>
              <a:rPr lang="en-US" altLang="ja-JP" sz="2400" b="1" dirty="0">
                <a:solidFill>
                  <a:srgbClr val="007A00"/>
                </a:solidFill>
              </a:rPr>
              <a:t>AUS</a:t>
            </a:r>
            <a:r>
              <a:rPr lang="ja-JP" altLang="en-US" sz="2400" b="1" dirty="0">
                <a:solidFill>
                  <a:srgbClr val="007A00"/>
                </a:solidFill>
              </a:rPr>
              <a:t>）</a:t>
            </a:r>
            <a:r>
              <a:rPr lang="ja-JP" altLang="en-US" sz="2400" b="1" dirty="0">
                <a:solidFill>
                  <a:srgbClr val="FF0000"/>
                </a:solidFill>
              </a:rPr>
              <a:t>＊今現在派遣中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　　　合計 ３名　（　男子 ０名　・　</a:t>
            </a:r>
            <a:r>
              <a:rPr lang="ja-JP" altLang="en-US" sz="2400" b="1" dirty="0">
                <a:solidFill>
                  <a:srgbClr val="FF0000"/>
                </a:solidFill>
              </a:rPr>
              <a:t>女子 ３名　</a:t>
            </a:r>
            <a:r>
              <a:rPr lang="ja-JP" altLang="en-US" sz="2400" b="1" dirty="0"/>
              <a:t>）</a:t>
            </a:r>
            <a:endParaRPr lang="en-US" altLang="ja-JP" sz="2400" b="1" dirty="0"/>
          </a:p>
          <a:p>
            <a:pPr>
              <a:spcBef>
                <a:spcPts val="600"/>
              </a:spcBef>
            </a:pPr>
            <a:endParaRPr lang="en-US" altLang="ja-JP" sz="2400" b="1" dirty="0"/>
          </a:p>
          <a:p>
            <a:pPr>
              <a:spcBef>
                <a:spcPts val="600"/>
              </a:spcBef>
            </a:pPr>
            <a:r>
              <a:rPr lang="ja-JP" altLang="en-US" sz="2400" b="1" dirty="0"/>
              <a:t>　　　</a:t>
            </a:r>
            <a:r>
              <a:rPr lang="ja-JP" altLang="en-US" sz="2400" b="1" dirty="0">
                <a:solidFill>
                  <a:srgbClr val="FF0000"/>
                </a:solidFill>
              </a:rPr>
              <a:t>・２０２４年度の派遣予定先 （</a:t>
            </a:r>
            <a:r>
              <a:rPr lang="en-US" altLang="ja-JP" sz="2400" b="1" dirty="0">
                <a:solidFill>
                  <a:srgbClr val="FF0000"/>
                </a:solidFill>
              </a:rPr>
              <a:t>AUS</a:t>
            </a:r>
            <a:r>
              <a:rPr lang="ja-JP" altLang="en-US" sz="2400" b="1" dirty="0">
                <a:solidFill>
                  <a:srgbClr val="FF0000"/>
                </a:solidFill>
              </a:rPr>
              <a:t>）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solidFill>
                  <a:srgbClr val="FF0000"/>
                </a:solidFill>
              </a:rPr>
              <a:t>　　　　　合計 ３名　（　男子 １名　・　女子 ２名　）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960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0386" y="188640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</a:rPr>
              <a:t>Ⅲ</a:t>
            </a:r>
            <a:r>
              <a:rPr kumimoji="1" lang="en-US" altLang="ja-JP" b="1" dirty="0">
                <a:latin typeface="ＭＳ Ｐゴシック" panose="020B0600070205080204" pitchFamily="50" charset="-128"/>
              </a:rPr>
              <a:t>.</a:t>
            </a:r>
            <a:r>
              <a:rPr kumimoji="1" lang="ja-JP" altLang="en-US" b="1" dirty="0">
                <a:latin typeface="ＭＳ Ｐゴシック" panose="020B0600070205080204" pitchFamily="50" charset="-128"/>
              </a:rPr>
              <a:t>　</a:t>
            </a:r>
            <a:r>
              <a:rPr lang="ja-JP" altLang="en-US" b="1" dirty="0">
                <a:latin typeface="ＭＳ Ｐゴシック" panose="020B0600070205080204" pitchFamily="50" charset="-128"/>
              </a:rPr>
              <a:t>海外クラブからの受入状況</a:t>
            </a:r>
            <a:endParaRPr kumimoji="1" lang="ja-JP" altLang="en-US" b="1" dirty="0">
              <a:latin typeface="ＭＳ Ｐゴシック" panose="020B0600070205080204" pitchFamily="50" charset="-128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340386" y="1052736"/>
          <a:ext cx="8624102" cy="5560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4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60789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40386" y="1124744"/>
            <a:ext cx="8640960" cy="5488781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学生の受入は、</a:t>
            </a:r>
            <a:r>
              <a:rPr lang="ja-JP" altLang="en-US" sz="24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春期（</a:t>
            </a:r>
            <a:r>
              <a:rPr lang="en-US" altLang="ja-JP" sz="24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1</a:t>
            </a:r>
            <a:r>
              <a:rPr lang="ja-JP" altLang="en-US" sz="24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月）と夏期（８月）の２回</a:t>
            </a:r>
            <a:r>
              <a:rPr lang="ja-JP" altLang="en-US" sz="2400" b="1" dirty="0">
                <a:latin typeface="ＭＳ Ｐゴシック" panose="020B0600070205080204" pitchFamily="50" charset="-128"/>
              </a:rPr>
              <a:t>に分かれます。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・ 春期受入　－　南半球　　</a:t>
            </a:r>
            <a:r>
              <a:rPr lang="ja-JP" altLang="en-US" sz="2400" b="1" dirty="0">
                <a:solidFill>
                  <a:srgbClr val="007A00"/>
                </a:solidFill>
                <a:latin typeface="ＭＳ Ｐゴシック" panose="020B0600070205080204" pitchFamily="50" charset="-128"/>
              </a:rPr>
              <a:t>　ＡＵＳ・ＮＺＬ等　</a:t>
            </a:r>
            <a:r>
              <a:rPr lang="ja-JP" altLang="en-US" sz="2400" b="1" dirty="0">
                <a:latin typeface="ＭＳ Ｐゴシック" panose="020B0600070205080204" pitchFamily="50" charset="-128"/>
              </a:rPr>
              <a:t>　　　　　　　　　　　　　　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　　　　　　　　２０１９年度　－　３名　（男子１、女子２）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　　　　　２０２０、２１年度　－　</a:t>
            </a:r>
            <a:r>
              <a:rPr lang="en-US" altLang="ja-JP" sz="2400" b="1" i="1" dirty="0">
                <a:latin typeface="ＭＳ Ｐゴシック" panose="020B0600070205080204" pitchFamily="50" charset="-128"/>
              </a:rPr>
              <a:t>COVID‐</a:t>
            </a:r>
            <a:r>
              <a:rPr lang="ja-JP" altLang="en-US" sz="2400" b="1" i="1" dirty="0">
                <a:latin typeface="ＭＳ Ｐゴシック" panose="020B0600070205080204" pitchFamily="50" charset="-128"/>
              </a:rPr>
              <a:t>１９の影響により中止</a:t>
            </a:r>
            <a:endParaRPr lang="en-US" altLang="ja-JP" sz="2400" b="1" i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　　　　　　　　　　</a:t>
            </a:r>
            <a:r>
              <a:rPr lang="ja-JP" altLang="en-US" sz="2400" b="1" dirty="0">
                <a:latin typeface="ＭＳ Ｐゴシック" panose="020B0600070205080204" pitchFamily="50" charset="-128"/>
              </a:rPr>
              <a:t>２０２２年度　－　１名　（女子１）</a:t>
            </a:r>
            <a:endParaRPr lang="en-US" altLang="ja-JP" sz="2400" b="1" i="1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　　　　　　　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　２０２３年度　－　３名　（男子２、女子１）</a:t>
            </a:r>
            <a:endParaRPr lang="en-US" altLang="ja-JP" sz="2400" b="1" i="1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2400" b="1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・ 夏期受入　－　北半球　　　</a:t>
            </a:r>
            <a:r>
              <a:rPr lang="ja-JP" altLang="en-US" sz="2400" b="1" dirty="0">
                <a:solidFill>
                  <a:srgbClr val="007A00"/>
                </a:solidFill>
                <a:latin typeface="ＭＳ Ｐゴシック" panose="020B0600070205080204" pitchFamily="50" charset="-128"/>
              </a:rPr>
              <a:t>ＵＳＡ・ＥＵ等</a:t>
            </a:r>
            <a:endParaRPr lang="en-US" altLang="ja-JP" sz="2400" b="1" dirty="0">
              <a:solidFill>
                <a:srgbClr val="007A0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　　　　　　　　２０１９年度　－　３名　（男子１、女子２）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　　　　　２０２０、２１年度　－　</a:t>
            </a:r>
            <a:r>
              <a:rPr lang="en-US" altLang="ja-JP" sz="2400" b="1" i="1" dirty="0">
                <a:latin typeface="ＭＳ Ｐゴシック" panose="020B0600070205080204" pitchFamily="50" charset="-128"/>
              </a:rPr>
              <a:t>COVID‐</a:t>
            </a:r>
            <a:r>
              <a:rPr lang="ja-JP" altLang="en-US" sz="2400" b="1" i="1" dirty="0">
                <a:latin typeface="ＭＳ Ｐゴシック" panose="020B0600070205080204" pitchFamily="50" charset="-128"/>
              </a:rPr>
              <a:t>１９の影響により中止</a:t>
            </a:r>
            <a:endParaRPr lang="en-US" altLang="ja-JP" sz="2400" b="1" i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　　　　　　　　２０２２年度　－　４名　（男子１、女子３）　　　　　　　　</a:t>
            </a:r>
            <a:endParaRPr lang="en-US" altLang="ja-JP" sz="2400" b="1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　　　　　　　　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２０２３年度　－　１名　（女子１）</a:t>
            </a:r>
            <a:endParaRPr lang="en-US" altLang="ja-JP" sz="2400" b="1" i="1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2400" b="1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7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0ECBA-B7F2-40F0-AE09-DA00C16C4A6A}" type="slidenum">
              <a:rPr lang="en-US" altLang="ja-JP" smtClean="0"/>
              <a:pPr/>
              <a:t>5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88640"/>
            <a:ext cx="73448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00" b="1" dirty="0">
                <a:latin typeface="ＭＳ Ｐゴシック" panose="020B0600070205080204" pitchFamily="50" charset="-128"/>
              </a:rPr>
              <a:t>Ⅳ</a:t>
            </a:r>
            <a:r>
              <a:rPr lang="ja-JP" altLang="en-US" sz="2300" b="1" dirty="0" err="1">
                <a:latin typeface="ＭＳ Ｐゴシック" panose="020B0600070205080204" pitchFamily="50" charset="-128"/>
              </a:rPr>
              <a:t>．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　派遣・受入クラブ、及び地区青少年委員会の役割①</a:t>
            </a:r>
            <a:endParaRPr kumimoji="1" lang="ja-JP" altLang="en-US" sz="2300" b="1" dirty="0">
              <a:latin typeface="ＭＳ Ｐゴシック" panose="020B0600070205080204" pitchFamily="50" charset="-128"/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179512" y="1040161"/>
          <a:ext cx="8784976" cy="5573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73363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331912" y="1268761"/>
            <a:ext cx="8632576" cy="5344764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１．派遣学生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・ クラブカウンセラーの選任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</a:t>
            </a:r>
            <a:r>
              <a:rPr lang="ja-JP" altLang="en-US" sz="24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・ 選考されてから出発日まで約１年間の教育</a:t>
            </a:r>
            <a:endParaRPr lang="en-US" altLang="ja-JP" sz="2400" b="1" dirty="0">
              <a:solidFill>
                <a:schemeClr val="accent2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・ 出発日に空港まで見送り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２．受入学生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・ クラブカウンセラー・ボランティア・ホストファミリーの選任　　　　　　　　　　　　　</a:t>
            </a:r>
            <a:endParaRPr lang="en-US" altLang="ja-JP" sz="1600" b="1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・ 来日当日に空港までの迎え、帰国時に空港まで見送り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・ 各種手続き（住民登録、保険加入、高校入学、メディア　等）</a:t>
            </a: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</a:rPr>
              <a:t>　　</a:t>
            </a:r>
            <a:r>
              <a:rPr lang="ja-JP" altLang="en-US" sz="2400" b="1" dirty="0">
                <a:solidFill>
                  <a:schemeClr val="accent2"/>
                </a:solidFill>
                <a:latin typeface="ＭＳ Ｐゴシック" panose="020B0600070205080204" pitchFamily="50" charset="-128"/>
              </a:rPr>
              <a:t>・ 滞在期間中の後方支援</a:t>
            </a:r>
            <a:endParaRPr lang="en-US" altLang="ja-JP" sz="2400" b="1" dirty="0">
              <a:solidFill>
                <a:schemeClr val="accent2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24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2400" b="1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40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88640"/>
            <a:ext cx="73448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00" b="1" dirty="0">
                <a:latin typeface="ＭＳ Ｐゴシック" panose="020B0600070205080204" pitchFamily="50" charset="-128"/>
              </a:rPr>
              <a:t>Ⅳ</a:t>
            </a:r>
            <a:r>
              <a:rPr lang="ja-JP" altLang="en-US" sz="2300" b="1" dirty="0" err="1">
                <a:latin typeface="ＭＳ Ｐゴシック" panose="020B0600070205080204" pitchFamily="50" charset="-128"/>
              </a:rPr>
              <a:t>．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　派遣・受入クラブ、及び地区青少年委員会の役割②</a:t>
            </a:r>
            <a:endParaRPr kumimoji="1" lang="ja-JP" altLang="en-US" sz="2300" b="1" dirty="0">
              <a:latin typeface="ＭＳ Ｐゴシック" panose="020B060007020508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288302" y="1011207"/>
          <a:ext cx="8712968" cy="5683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8310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854261" y="1298791"/>
            <a:ext cx="7227912" cy="10319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tIns="0" rtlCol="0" anchor="ctr" anchorCtr="0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400" dirty="0">
                <a:solidFill>
                  <a:srgbClr val="0000FF"/>
                </a:solidFill>
              </a:rPr>
              <a:t>派遣候補学生が出発するまでの約１年間の教育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ja-JP" altLang="en-US" sz="2400" dirty="0"/>
              <a:t>（　選考後８月　～　翌年７月　）</a:t>
            </a:r>
            <a:endParaRPr lang="en-US" altLang="ja-JP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2338" y="2618296"/>
            <a:ext cx="8064896" cy="3921911"/>
          </a:xfrm>
          <a:prstGeom prst="rect">
            <a:avLst/>
          </a:prstGeom>
          <a:noFill/>
        </p:spPr>
        <p:txBody>
          <a:bodyPr wrap="square" tIns="0" rtlCol="0"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altLang="ja-JP" sz="2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2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オリエンテーション　</a:t>
            </a:r>
            <a:r>
              <a:rPr lang="en-US" altLang="ja-JP" sz="2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2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20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20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 １０回程度開催</a:t>
            </a:r>
            <a:endParaRPr lang="en-US" altLang="ja-JP" sz="20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出席者 ： 各クラブ青少年交換委員会・カウンセラー・学生の保護者等</a:t>
            </a:r>
            <a:endParaRPr lang="en-US" altLang="ja-JP" sz="20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24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solidFill>
                  <a:srgbClr val="00B400"/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・ </a:t>
            </a:r>
            <a:r>
              <a:rPr lang="en-US" altLang="ja-JP" sz="2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PPT</a:t>
            </a:r>
            <a:r>
              <a:rPr lang="ja-JP" altLang="en-US" sz="2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を利用した英語でのスピーチ</a:t>
            </a:r>
            <a:endParaRPr lang="en-US" altLang="ja-JP" sz="2400" b="1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・ 派遣候補学生・保護者に対する心構えの指導</a:t>
            </a:r>
            <a:endParaRPr lang="en-US" altLang="ja-JP" sz="2400" b="1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・ </a:t>
            </a:r>
            <a:r>
              <a:rPr lang="ja-JP" altLang="en-US" sz="2400" b="1" u="sng" dirty="0">
                <a:solidFill>
                  <a:srgbClr val="FF0000"/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親善大使</a:t>
            </a:r>
            <a:r>
              <a:rPr lang="ja-JP" altLang="en-US" sz="2400" b="1" u="sng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の認識を持たせる</a:t>
            </a:r>
            <a:endParaRPr lang="en-US" altLang="ja-JP" sz="2400" b="1" u="sng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800" b="1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200" b="1" dirty="0">
                <a:latin typeface="ＭＳ Ｐゴシック" panose="020B0600070205080204" pitchFamily="50" charset="-128"/>
              </a:rPr>
              <a:t>　単なる語学留学ではなく、次世代を担う若者が海外での様々な</a:t>
            </a:r>
            <a:endParaRPr lang="en-US" altLang="ja-JP" sz="22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200" b="1" dirty="0">
                <a:latin typeface="ＭＳ Ｐゴシック" panose="020B0600070205080204" pitchFamily="50" charset="-128"/>
              </a:rPr>
              <a:t>　体験を通して自らの国際理解を深め、ロータリーの「</a:t>
            </a:r>
            <a:r>
              <a:rPr lang="ja-JP" altLang="en-US" sz="2200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親善大使</a:t>
            </a:r>
            <a:r>
              <a:rPr lang="ja-JP" altLang="en-US" sz="2200" b="1" dirty="0">
                <a:latin typeface="ＭＳ Ｐゴシック" panose="020B0600070205080204" pitchFamily="50" charset="-128"/>
              </a:rPr>
              <a:t>」</a:t>
            </a:r>
            <a:endParaRPr lang="en-US" altLang="ja-JP" sz="2200" b="1" dirty="0">
              <a:latin typeface="ＭＳ Ｐゴシック" panose="020B060007020508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200" b="1" dirty="0">
                <a:latin typeface="ＭＳ Ｐゴシック" panose="020B0600070205080204" pitchFamily="50" charset="-128"/>
              </a:rPr>
              <a:t>　として世界平和に寄与していくことをその主眼としています。</a:t>
            </a:r>
            <a:endParaRPr lang="en-US" altLang="ja-JP" sz="2200" b="1" u="sng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20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2843808" y="5013176"/>
            <a:ext cx="216024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7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88640"/>
            <a:ext cx="73448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00" b="1" dirty="0">
                <a:latin typeface="ＭＳ Ｐゴシック" panose="020B0600070205080204" pitchFamily="50" charset="-128"/>
              </a:rPr>
              <a:t>Ⅳ</a:t>
            </a:r>
            <a:r>
              <a:rPr lang="ja-JP" altLang="en-US" sz="2300" b="1" dirty="0" err="1">
                <a:latin typeface="ＭＳ Ｐゴシック" panose="020B0600070205080204" pitchFamily="50" charset="-128"/>
              </a:rPr>
              <a:t>．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　派遣・受入クラブ、及び地区青少年委員会の役割③</a:t>
            </a:r>
            <a:endParaRPr kumimoji="1" lang="ja-JP" altLang="en-US" sz="2300" b="1" dirty="0">
              <a:latin typeface="ＭＳ Ｐゴシック" panose="020B060007020508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323528" y="1044719"/>
          <a:ext cx="8640960" cy="5683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8310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55576" y="1207337"/>
            <a:ext cx="7200800" cy="14369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tIns="0" rtlCol="0" anchor="ctr" anchorCtr="0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400" dirty="0">
                <a:solidFill>
                  <a:srgbClr val="0000FF"/>
                </a:solidFill>
              </a:rPr>
              <a:t>受入学生の滞在中約１年間の後方支援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ja-JP" altLang="en-US" sz="2400" dirty="0"/>
              <a:t> 　 （　春期受入学生　－　１月　～　翌年１月　）</a:t>
            </a:r>
            <a:endParaRPr lang="en-US" altLang="ja-JP" sz="2400" dirty="0"/>
          </a:p>
          <a:p>
            <a:pPr algn="ctr">
              <a:spcBef>
                <a:spcPts val="600"/>
              </a:spcBef>
            </a:pPr>
            <a:r>
              <a:rPr lang="ja-JP" altLang="en-US" sz="2400" dirty="0"/>
              <a:t>     （　夏期受入学生　－　８月　～　翌年７月　）</a:t>
            </a:r>
            <a:endParaRPr lang="en-US" altLang="ja-JP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5576" y="3268409"/>
            <a:ext cx="7632848" cy="2835312"/>
          </a:xfrm>
          <a:prstGeom prst="rect">
            <a:avLst/>
          </a:prstGeom>
          <a:noFill/>
        </p:spPr>
        <p:txBody>
          <a:bodyPr wrap="square" tIns="0" rtlCol="0"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altLang="ja-JP" sz="2400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オリエンテーション　</a:t>
            </a:r>
            <a:r>
              <a:rPr lang="en-US" altLang="ja-JP" sz="2400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2400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20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20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 １０回程度開催</a:t>
            </a:r>
            <a:endParaRPr lang="en-US" altLang="ja-JP" sz="20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出席者 ： 各クラブ青少年委員会、カウンセラー、ホストファミリー</a:t>
            </a:r>
            <a:endParaRPr lang="en-US" altLang="ja-JP" sz="20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2400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B400"/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PPT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を使用した日本語でのスピーチ</a:t>
            </a:r>
            <a:endParaRPr lang="en-US" altLang="ja-JP" sz="2400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 ・生活指導（学校、ホストファミリーとの連携）</a:t>
            </a:r>
            <a:endParaRPr lang="en-US" altLang="ja-JP" sz="2400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 ・受入クラブと地区委員会の連携 </a:t>
            </a:r>
            <a:endParaRPr lang="en-US" altLang="ja-JP" sz="2400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cs typeface="メイリオ" panose="020B0604030504040204" pitchFamily="50" charset="-128"/>
              </a:rPr>
              <a:t> ・日本伝統文化体験研修等</a:t>
            </a:r>
            <a:endParaRPr lang="en-US" altLang="ja-JP" sz="1800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92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B0ECBA-B7F2-40F0-AE09-DA00C16C4A6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88640"/>
            <a:ext cx="73448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00" b="1" dirty="0">
                <a:latin typeface="ＭＳ Ｐゴシック" panose="020B0600070205080204" pitchFamily="50" charset="-128"/>
              </a:rPr>
              <a:t>Ⅳ</a:t>
            </a:r>
            <a:r>
              <a:rPr lang="ja-JP" altLang="en-US" sz="2300" b="1" dirty="0" err="1">
                <a:latin typeface="ＭＳ Ｐゴシック" panose="020B0600070205080204" pitchFamily="50" charset="-128"/>
              </a:rPr>
              <a:t>．</a:t>
            </a:r>
            <a:r>
              <a:rPr lang="ja-JP" altLang="en-US" sz="2300" b="1" dirty="0">
                <a:latin typeface="ＭＳ Ｐゴシック" panose="020B0600070205080204" pitchFamily="50" charset="-128"/>
              </a:rPr>
              <a:t>　派遣・受入クラブ、及び地区青少年委員会の役割④</a:t>
            </a:r>
            <a:endParaRPr kumimoji="1" lang="ja-JP" altLang="en-US" sz="2300" b="1" dirty="0">
              <a:latin typeface="ＭＳ Ｐゴシック" panose="020B060007020508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800454"/>
              </p:ext>
            </p:extLst>
          </p:nvPr>
        </p:nvGraphicFramePr>
        <p:xfrm>
          <a:off x="107504" y="962631"/>
          <a:ext cx="8907298" cy="5650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7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5089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>
            <a:spLocks/>
          </p:cNvSpPr>
          <p:nvPr/>
        </p:nvSpPr>
        <p:spPr>
          <a:xfrm>
            <a:off x="323528" y="1093141"/>
            <a:ext cx="8280920" cy="4680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tIns="0" rtlCol="0" anchor="ctr" anchorCtr="0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200" b="1" dirty="0">
                <a:solidFill>
                  <a:srgbClr val="0000FF"/>
                </a:solidFill>
              </a:rPr>
              <a:t>交換学生を受け入れてから１週間から１ヶ月以内で行う事は</a:t>
            </a:r>
            <a:endParaRPr lang="en-US" altLang="ja-JP" sz="2200" b="1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6261" y="1918559"/>
            <a:ext cx="8691274" cy="4594129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◆ 住民基本台帳への登録手続き、国民健康保険への加入手続き。</a:t>
            </a:r>
            <a:endParaRPr lang="en-US" altLang="ja-JP" sz="16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8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◆ ホストファミリーの方と同行し入学手続きをとり、教科書・日本語習得の為の本、制服等を用意</a:t>
            </a:r>
            <a:endParaRPr lang="en-US" altLang="ja-JP" sz="16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　します。</a:t>
            </a:r>
            <a:endParaRPr lang="en-US" altLang="ja-JP" sz="16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8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◆ 携帯電話を用意してあげて下さい。　通信費は学生本人の個人負担です。</a:t>
            </a:r>
            <a:endParaRPr lang="en-US" altLang="ja-JP" sz="16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　（プリペイドカード等を利用し、費用が多くかからないようにする等）</a:t>
            </a:r>
            <a:endParaRPr lang="en-US" altLang="ja-JP" sz="16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8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◆ クラブ例会で報告し、受入学生の紹介をする。クラブの一員（家族）であることを自覚させる。</a:t>
            </a:r>
            <a:endParaRPr lang="en-US" altLang="ja-JP" sz="16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8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◆ クラブ例会（毎月第１例会など毎に）に出席させるようにし、あらかじめ学校の了解を得る。</a:t>
            </a:r>
            <a:endParaRPr lang="en-US" altLang="ja-JP" sz="16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8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◆ 毎月お小遣い</a:t>
            </a:r>
            <a:r>
              <a:rPr lang="en-US" altLang="ja-JP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¥10,000</a:t>
            </a: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円を例会で会長から直接渡してあげる。</a:t>
            </a:r>
            <a:endParaRPr lang="en-US" altLang="ja-JP" sz="18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8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◆ クラブでスピーチをしたり、持参したスライドやビデオを紹介する機会を与え、積極的に</a:t>
            </a:r>
            <a:endParaRPr lang="en-US" altLang="ja-JP" sz="16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 dirty="0">
                <a:latin typeface="ＭＳ Ｐゴシック" panose="020B0600070205080204" pitchFamily="50" charset="-128"/>
                <a:cs typeface="メイリオ" panose="020B0604030504040204" pitchFamily="50" charset="-128"/>
              </a:rPr>
              <a:t>　　例会出席毎に短いスピーチをする事により、日本語の上達がよく分かります。ｅｔｃ．</a:t>
            </a:r>
            <a:endParaRPr lang="en-US" altLang="ja-JP" sz="1800" b="1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600" b="1" dirty="0">
              <a:solidFill>
                <a:srgbClr val="FF0000"/>
              </a:solidFill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600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600" dirty="0">
              <a:latin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76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HG丸ｺﾞｼｯｸM-PRO"/>
        <a:ea typeface="HG丸ｺﾞｼｯｸM-PRO"/>
        <a:cs typeface=""/>
      </a:majorFont>
      <a:minorFont>
        <a:latin typeface="HG丸ｺﾞｼｯｸM-PRO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10575</TotalTime>
  <Words>2651</Words>
  <Application>Microsoft Office PowerPoint</Application>
  <PresentationFormat>画面に合わせる (4:3)</PresentationFormat>
  <Paragraphs>413</Paragraphs>
  <Slides>36</Slides>
  <Notes>30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3" baseType="lpstr">
      <vt:lpstr>HG丸ｺﾞｼｯｸM-PRO</vt:lpstr>
      <vt:lpstr>ＭＳ Ｐゴシック</vt:lpstr>
      <vt:lpstr>ＭＳ Ｐ明朝</vt:lpstr>
      <vt:lpstr>ＭＳ 明朝</vt:lpstr>
      <vt:lpstr>Arial</vt:lpstr>
      <vt:lpstr>Times New Roman</vt:lpstr>
      <vt:lpstr>標準デザイン</vt:lpstr>
      <vt:lpstr>PowerPoint プレゼンテーション</vt:lpstr>
      <vt:lpstr>Ⅰ.　青少年交換プログラムとは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YESS運用マニュアル RIJYEM</vt:lpstr>
      <vt:lpstr>YESS運用概要図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Ryokikogyo Co.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y.hirata</dc:creator>
  <cp:lastModifiedBy>mayuko kawahito</cp:lastModifiedBy>
  <cp:revision>830</cp:revision>
  <cp:lastPrinted>2021-12-13T07:27:43Z</cp:lastPrinted>
  <dcterms:created xsi:type="dcterms:W3CDTF">2003-04-15T06:24:09Z</dcterms:created>
  <dcterms:modified xsi:type="dcterms:W3CDTF">2024-05-06T05:43:53Z</dcterms:modified>
</cp:coreProperties>
</file>